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Space Mono"/>
      <p:regular r:id="rId27"/>
      <p:bold r:id="rId28"/>
      <p:italic r:id="rId29"/>
      <p:boldItalic r:id="rId30"/>
    </p:embeddedFont>
    <p:embeddedFont>
      <p:font typeface="Raleway"/>
      <p:regular r:id="rId31"/>
      <p:bold r:id="rId32"/>
      <p:italic r:id="rId33"/>
      <p:boldItalic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Ay2HY3d4WlQvbpVJZxX9gM22L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F7367C-F6CA-4A18-BF9F-B134D7C668D0}">
  <a:tblStyle styleId="{D2F7367C-F6CA-4A18-BF9F-B134D7C668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paceMono-bold.fntdata"/><Relationship Id="rId27" Type="http://schemas.openxmlformats.org/officeDocument/2006/relationships/font" Target="fonts/Space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aceMon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SpaceMono-boldItalic.fntdata"/><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da654168c_1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7da654168c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da654168c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7da654168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da654168c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7da654168c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da654168c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7da654168c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da654168c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7da654168c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da654168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7da654168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da654168c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7da654168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da654168c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7da654168c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da654168c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7da654168c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da654168c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7da654168c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3"/>
          <p:cNvSpPr txBox="1"/>
          <p:nvPr>
            <p:ph type="ctrTitle"/>
          </p:nvPr>
        </p:nvSpPr>
        <p:spPr>
          <a:xfrm>
            <a:off x="1143000" y="2019443"/>
            <a:ext cx="6858000" cy="112076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400"/>
              <a:buFont typeface="Space Mono"/>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subTitle"/>
          </p:nvPr>
        </p:nvSpPr>
        <p:spPr>
          <a:xfrm>
            <a:off x="1143000" y="3209261"/>
            <a:ext cx="6858000" cy="35138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1600"/>
              <a:buNone/>
              <a:defRPr sz="1600">
                <a:latin typeface="Roboto"/>
                <a:ea typeface="Roboto"/>
                <a:cs typeface="Roboto"/>
                <a:sym typeface="Roboto"/>
              </a:defRPr>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picTx">
  <p:cSld name="PICTURE_WITH_CAPTION_TEX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52"/>
          <p:cNvSpPr txBox="1"/>
          <p:nvPr>
            <p:ph type="title"/>
          </p:nvPr>
        </p:nvSpPr>
        <p:spPr>
          <a:xfrm>
            <a:off x="723900" y="973393"/>
            <a:ext cx="3354030" cy="155042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500"/>
              <a:buFont typeface="Space Mono"/>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2"/>
          <p:cNvSpPr/>
          <p:nvPr>
            <p:ph idx="2" type="pic"/>
          </p:nvPr>
        </p:nvSpPr>
        <p:spPr>
          <a:xfrm>
            <a:off x="4572000" y="744140"/>
            <a:ext cx="3848100" cy="3655219"/>
          </a:xfrm>
          <a:prstGeom prst="rect">
            <a:avLst/>
          </a:prstGeom>
          <a:noFill/>
          <a:ln>
            <a:noFill/>
          </a:ln>
        </p:spPr>
      </p:sp>
      <p:sp>
        <p:nvSpPr>
          <p:cNvPr id="79" name="Google Shape;79;p52"/>
          <p:cNvSpPr txBox="1"/>
          <p:nvPr>
            <p:ph idx="1" type="body"/>
          </p:nvPr>
        </p:nvSpPr>
        <p:spPr>
          <a:xfrm>
            <a:off x="723900" y="2713238"/>
            <a:ext cx="3354030" cy="11213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600"/>
              <a:buNone/>
              <a:defRPr sz="16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53"/>
          <p:cNvSpPr txBox="1"/>
          <p:nvPr>
            <p:ph type="title"/>
          </p:nvPr>
        </p:nvSpPr>
        <p:spPr>
          <a:xfrm>
            <a:off x="723900" y="785479"/>
            <a:ext cx="7696200" cy="9223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6600"/>
              <a:buFont typeface="Space Mono"/>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3"/>
          <p:cNvSpPr txBox="1"/>
          <p:nvPr/>
        </p:nvSpPr>
        <p:spPr>
          <a:xfrm>
            <a:off x="2210700" y="3648615"/>
            <a:ext cx="47187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lt1"/>
              </a:buClr>
              <a:buSzPts val="1200"/>
              <a:buFont typeface="Raleway"/>
              <a:buNone/>
            </a:pPr>
            <a:r>
              <a:rPr b="1" lang="en" sz="1200">
                <a:solidFill>
                  <a:schemeClr val="lt1"/>
                </a:solidFill>
                <a:latin typeface="Raleway"/>
                <a:ea typeface="Raleway"/>
                <a:cs typeface="Raleway"/>
                <a:sym typeface="Raleway"/>
              </a:rPr>
              <a:t>CREDITS</a:t>
            </a:r>
            <a:r>
              <a:rPr lang="en" sz="1200">
                <a:solidFill>
                  <a:schemeClr val="lt1"/>
                </a:solidFill>
                <a:latin typeface="Raleway"/>
                <a:ea typeface="Raleway"/>
                <a:cs typeface="Raleway"/>
                <a:sym typeface="Raleway"/>
              </a:rPr>
              <a:t>: This presentation template was created by </a:t>
            </a:r>
            <a:r>
              <a:rPr b="1" lang="en" sz="1200">
                <a:solidFill>
                  <a:schemeClr val="lt1"/>
                </a:solidFill>
                <a:uFill>
                  <a:noFill/>
                </a:uFill>
                <a:latin typeface="Raleway"/>
                <a:ea typeface="Raleway"/>
                <a:cs typeface="Raleway"/>
                <a:sym typeface="Raleway"/>
                <a:hlinkClick r:id="rId3">
                  <a:extLst>
                    <a:ext uri="{A12FA001-AC4F-418D-AE19-62706E023703}">
                      <ahyp:hlinkClr val="tx"/>
                    </a:ext>
                  </a:extLst>
                </a:hlinkClick>
              </a:rPr>
              <a:t>Slidesgo</a:t>
            </a:r>
            <a:r>
              <a:rPr lang="en" sz="1200">
                <a:solidFill>
                  <a:schemeClr val="lt1"/>
                </a:solidFill>
                <a:latin typeface="Raleway"/>
                <a:ea typeface="Raleway"/>
                <a:cs typeface="Raleway"/>
                <a:sym typeface="Raleway"/>
              </a:rPr>
              <a:t>, including icons by </a:t>
            </a:r>
            <a:r>
              <a:rPr b="1" lang="en" sz="1200">
                <a:solidFill>
                  <a:schemeClr val="lt1"/>
                </a:solidFill>
                <a:uFill>
                  <a:noFill/>
                </a:uFill>
                <a:latin typeface="Raleway"/>
                <a:ea typeface="Raleway"/>
                <a:cs typeface="Raleway"/>
                <a:sym typeface="Raleway"/>
                <a:hlinkClick r:id="rId4">
                  <a:extLst>
                    <a:ext uri="{A12FA001-AC4F-418D-AE19-62706E023703}">
                      <ahyp:hlinkClr val="tx"/>
                    </a:ext>
                  </a:extLst>
                </a:hlinkClick>
              </a:rPr>
              <a:t>Flaticon</a:t>
            </a:r>
            <a:r>
              <a:rPr lang="en" sz="1200">
                <a:solidFill>
                  <a:schemeClr val="lt1"/>
                </a:solidFill>
                <a:latin typeface="Raleway"/>
                <a:ea typeface="Raleway"/>
                <a:cs typeface="Raleway"/>
                <a:sym typeface="Raleway"/>
              </a:rPr>
              <a:t>, infographics &amp; images by </a:t>
            </a:r>
            <a:r>
              <a:rPr b="1" lang="en" sz="1200">
                <a:solidFill>
                  <a:schemeClr val="lt1"/>
                </a:solidFill>
                <a:uFill>
                  <a:noFill/>
                </a:uFill>
                <a:latin typeface="Raleway"/>
                <a:ea typeface="Raleway"/>
                <a:cs typeface="Raleway"/>
                <a:sym typeface="Raleway"/>
                <a:hlinkClick r:id="rId5">
                  <a:extLst>
                    <a:ext uri="{A12FA001-AC4F-418D-AE19-62706E023703}">
                      <ahyp:hlinkClr val="tx"/>
                    </a:ext>
                  </a:extLst>
                </a:hlinkClick>
              </a:rPr>
              <a:t>Freepik</a:t>
            </a:r>
            <a:endParaRPr b="1" sz="1200">
              <a:solidFill>
                <a:schemeClr val="lt1"/>
              </a:solidFill>
              <a:latin typeface="Raleway"/>
              <a:ea typeface="Raleway"/>
              <a:cs typeface="Raleway"/>
              <a:sym typeface="Raleway"/>
            </a:endParaRPr>
          </a:p>
        </p:txBody>
      </p:sp>
      <p:sp>
        <p:nvSpPr>
          <p:cNvPr id="83" name="Google Shape;83;p53"/>
          <p:cNvSpPr txBox="1"/>
          <p:nvPr>
            <p:ph idx="1" type="body"/>
          </p:nvPr>
        </p:nvSpPr>
        <p:spPr>
          <a:xfrm>
            <a:off x="2894985" y="1798837"/>
            <a:ext cx="3354030" cy="127620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lt1"/>
              </a:buClr>
              <a:buSzPts val="1400"/>
              <a:buNone/>
              <a:defRPr sz="14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obj">
  <p:cSld name="OBJECT">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54"/>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4"/>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chemeClr val="lt1"/>
              </a:buClr>
              <a:buSzPts val="1200"/>
              <a:buNone/>
              <a:defRPr sz="1200"/>
            </a:lvl2pPr>
            <a:lvl3pPr indent="-228600" lvl="2" marL="1371600" algn="l">
              <a:lnSpc>
                <a:spcPct val="90000"/>
              </a:lnSpc>
              <a:spcBef>
                <a:spcPts val="375"/>
              </a:spcBef>
              <a:spcAft>
                <a:spcPts val="0"/>
              </a:spcAft>
              <a:buClr>
                <a:schemeClr val="lt1"/>
              </a:buClr>
              <a:buSzPts val="1200"/>
              <a:buNone/>
              <a:defRPr sz="1200"/>
            </a:lvl3pPr>
            <a:lvl4pPr indent="-228600" lvl="3" marL="1828800" algn="l">
              <a:lnSpc>
                <a:spcPct val="90000"/>
              </a:lnSpc>
              <a:spcBef>
                <a:spcPts val="375"/>
              </a:spcBef>
              <a:spcAft>
                <a:spcPts val="0"/>
              </a:spcAft>
              <a:buClr>
                <a:schemeClr val="lt1"/>
              </a:buClr>
              <a:buSzPts val="1200"/>
              <a:buNone/>
              <a:defRPr sz="1200"/>
            </a:lvl4pPr>
            <a:lvl5pPr indent="-228600" lvl="4" marL="2286000" algn="l">
              <a:lnSpc>
                <a:spcPct val="90000"/>
              </a:lnSpc>
              <a:spcBef>
                <a:spcPts val="375"/>
              </a:spcBef>
              <a:spcAft>
                <a:spcPts val="0"/>
              </a:spcAft>
              <a:buClr>
                <a:schemeClr val="lt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 and text ">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55"/>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5"/>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55"/>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5"/>
          <p:cNvSpPr txBox="1"/>
          <p:nvPr>
            <p:ph idx="1" type="body"/>
          </p:nvPr>
        </p:nvSpPr>
        <p:spPr>
          <a:xfrm>
            <a:off x="723900" y="1268017"/>
            <a:ext cx="7696200" cy="332303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chemeClr val="lt1"/>
              </a:buClr>
              <a:buSzPts val="1200"/>
              <a:buNone/>
              <a:defRPr sz="1200"/>
            </a:lvl2pPr>
            <a:lvl3pPr indent="-228600" lvl="2" marL="1371600" algn="l">
              <a:lnSpc>
                <a:spcPct val="90000"/>
              </a:lnSpc>
              <a:spcBef>
                <a:spcPts val="375"/>
              </a:spcBef>
              <a:spcAft>
                <a:spcPts val="0"/>
              </a:spcAft>
              <a:buClr>
                <a:schemeClr val="lt1"/>
              </a:buClr>
              <a:buSzPts val="1200"/>
              <a:buNone/>
              <a:defRPr sz="1200"/>
            </a:lvl3pPr>
            <a:lvl4pPr indent="-228600" lvl="3" marL="1828800" algn="l">
              <a:lnSpc>
                <a:spcPct val="90000"/>
              </a:lnSpc>
              <a:spcBef>
                <a:spcPts val="375"/>
              </a:spcBef>
              <a:spcAft>
                <a:spcPts val="0"/>
              </a:spcAft>
              <a:buClr>
                <a:schemeClr val="lt1"/>
              </a:buClr>
              <a:buSzPts val="1200"/>
              <a:buNone/>
              <a:defRPr sz="1200"/>
            </a:lvl4pPr>
            <a:lvl5pPr indent="-228600" lvl="4" marL="2286000" algn="l">
              <a:lnSpc>
                <a:spcPct val="90000"/>
              </a:lnSpc>
              <a:spcBef>
                <a:spcPts val="375"/>
              </a:spcBef>
              <a:spcAft>
                <a:spcPts val="0"/>
              </a:spcAft>
              <a:buClr>
                <a:schemeClr val="lt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59"/>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0"/>
          <p:cNvSpPr txBox="1"/>
          <p:nvPr>
            <p:ph type="title"/>
          </p:nvPr>
        </p:nvSpPr>
        <p:spPr>
          <a:xfrm>
            <a:off x="723900" y="552450"/>
            <a:ext cx="2949178" cy="12001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Space Mono"/>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60"/>
          <p:cNvSpPr txBox="1"/>
          <p:nvPr>
            <p:ph idx="1" type="body"/>
          </p:nvPr>
        </p:nvSpPr>
        <p:spPr>
          <a:xfrm>
            <a:off x="723900" y="175260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200"/>
              <a:buNone/>
              <a:defRPr sz="12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61"/>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4"/>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5"/>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5"/>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5"/>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5"/>
          <p:cNvSpPr txBox="1"/>
          <p:nvPr>
            <p:ph idx="1" type="body"/>
          </p:nvPr>
        </p:nvSpPr>
        <p:spPr>
          <a:xfrm>
            <a:off x="723900" y="2268166"/>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6" name="Google Shape;26;p45"/>
          <p:cNvSpPr txBox="1"/>
          <p:nvPr>
            <p:ph idx="2" type="body"/>
          </p:nvPr>
        </p:nvSpPr>
        <p:spPr>
          <a:xfrm>
            <a:off x="723900" y="1878288"/>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7" name="Google Shape;27;p45"/>
          <p:cNvSpPr txBox="1"/>
          <p:nvPr>
            <p:ph idx="3" type="body"/>
          </p:nvPr>
        </p:nvSpPr>
        <p:spPr>
          <a:xfrm>
            <a:off x="1530956" y="1322702"/>
            <a:ext cx="76825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8" name="Google Shape;28;p45"/>
          <p:cNvSpPr txBox="1"/>
          <p:nvPr>
            <p:ph idx="4" type="body"/>
          </p:nvPr>
        </p:nvSpPr>
        <p:spPr>
          <a:xfrm>
            <a:off x="3380814" y="226816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9" name="Google Shape;29;p45"/>
          <p:cNvSpPr txBox="1"/>
          <p:nvPr>
            <p:ph idx="5" type="body"/>
          </p:nvPr>
        </p:nvSpPr>
        <p:spPr>
          <a:xfrm>
            <a:off x="3380814" y="1878288"/>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0" name="Google Shape;30;p45"/>
          <p:cNvSpPr txBox="1"/>
          <p:nvPr>
            <p:ph idx="6" type="body"/>
          </p:nvPr>
        </p:nvSpPr>
        <p:spPr>
          <a:xfrm>
            <a:off x="4212582" y="1322702"/>
            <a:ext cx="7188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1" name="Google Shape;31;p45"/>
          <p:cNvSpPr txBox="1"/>
          <p:nvPr>
            <p:ph idx="7" type="body"/>
          </p:nvPr>
        </p:nvSpPr>
        <p:spPr>
          <a:xfrm>
            <a:off x="3380812" y="4038514"/>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2" name="Google Shape;32;p45"/>
          <p:cNvSpPr txBox="1"/>
          <p:nvPr>
            <p:ph idx="8" type="body"/>
          </p:nvPr>
        </p:nvSpPr>
        <p:spPr>
          <a:xfrm>
            <a:off x="3380812" y="364863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3" name="Google Shape;33;p45"/>
          <p:cNvSpPr txBox="1"/>
          <p:nvPr>
            <p:ph idx="9" type="body"/>
          </p:nvPr>
        </p:nvSpPr>
        <p:spPr>
          <a:xfrm>
            <a:off x="4212580" y="3102892"/>
            <a:ext cx="7188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4" name="Google Shape;34;p45"/>
          <p:cNvSpPr txBox="1"/>
          <p:nvPr>
            <p:ph idx="13" type="body"/>
          </p:nvPr>
        </p:nvSpPr>
        <p:spPr>
          <a:xfrm>
            <a:off x="723900" y="4038514"/>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5" name="Google Shape;35;p45"/>
          <p:cNvSpPr txBox="1"/>
          <p:nvPr>
            <p:ph idx="14" type="body"/>
          </p:nvPr>
        </p:nvSpPr>
        <p:spPr>
          <a:xfrm>
            <a:off x="723900" y="3648636"/>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6" name="Google Shape;36;p45"/>
          <p:cNvSpPr txBox="1"/>
          <p:nvPr>
            <p:ph idx="15" type="body"/>
          </p:nvPr>
        </p:nvSpPr>
        <p:spPr>
          <a:xfrm>
            <a:off x="1530956" y="3102892"/>
            <a:ext cx="76825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7" name="Google Shape;37;p45"/>
          <p:cNvSpPr txBox="1"/>
          <p:nvPr>
            <p:ph idx="16" type="body"/>
          </p:nvPr>
        </p:nvSpPr>
        <p:spPr>
          <a:xfrm>
            <a:off x="6037729" y="226816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8" name="Google Shape;38;p45"/>
          <p:cNvSpPr txBox="1"/>
          <p:nvPr>
            <p:ph idx="17" type="body"/>
          </p:nvPr>
        </p:nvSpPr>
        <p:spPr>
          <a:xfrm>
            <a:off x="6037729" y="1878288"/>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9" name="Google Shape;39;p45"/>
          <p:cNvSpPr txBox="1"/>
          <p:nvPr>
            <p:ph idx="18" type="body"/>
          </p:nvPr>
        </p:nvSpPr>
        <p:spPr>
          <a:xfrm>
            <a:off x="6844785" y="1337629"/>
            <a:ext cx="76826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0" name="Google Shape;40;p45"/>
          <p:cNvSpPr txBox="1"/>
          <p:nvPr>
            <p:ph idx="19" type="body"/>
          </p:nvPr>
        </p:nvSpPr>
        <p:spPr>
          <a:xfrm>
            <a:off x="6037727" y="4038514"/>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1" name="Google Shape;41;p45"/>
          <p:cNvSpPr txBox="1"/>
          <p:nvPr>
            <p:ph idx="20" type="body"/>
          </p:nvPr>
        </p:nvSpPr>
        <p:spPr>
          <a:xfrm>
            <a:off x="6037727" y="364863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2" name="Google Shape;42;p45"/>
          <p:cNvSpPr txBox="1"/>
          <p:nvPr>
            <p:ph idx="21" type="body"/>
          </p:nvPr>
        </p:nvSpPr>
        <p:spPr>
          <a:xfrm>
            <a:off x="6844783" y="3098134"/>
            <a:ext cx="76826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descr="Imagen que contiene Patrón de fondo&#10;&#10;Descripción generada automáticamente" id="44" name="Google Shape;44;p46"/>
          <p:cNvPicPr preferRelativeResize="0"/>
          <p:nvPr/>
        </p:nvPicPr>
        <p:blipFill rotWithShape="1">
          <a:blip r:embed="rId3">
            <a:alphaModFix/>
          </a:blip>
          <a:srcRect b="1777" l="11764" r="0" t="0"/>
          <a:stretch/>
        </p:blipFill>
        <p:spPr>
          <a:xfrm flipH="1" rot="-5400000">
            <a:off x="3845891" y="246049"/>
            <a:ext cx="5544158" cy="5052060"/>
          </a:xfrm>
          <a:prstGeom prst="rect">
            <a:avLst/>
          </a:prstGeom>
          <a:noFill/>
          <a:ln>
            <a:noFill/>
          </a:ln>
        </p:spPr>
      </p:pic>
      <p:sp>
        <p:nvSpPr>
          <p:cNvPr id="45" name="Google Shape;45;p46"/>
          <p:cNvSpPr txBox="1"/>
          <p:nvPr>
            <p:ph type="title"/>
          </p:nvPr>
        </p:nvSpPr>
        <p:spPr>
          <a:xfrm>
            <a:off x="723900" y="2838951"/>
            <a:ext cx="7696200" cy="64855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5000"/>
              <a:buFont typeface="Space Mono"/>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723900" y="3578296"/>
            <a:ext cx="7696200" cy="2732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600"/>
              <a:buNone/>
              <a:defRPr sz="1600">
                <a:solidFill>
                  <a:schemeClr val="lt1"/>
                </a:solidFill>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7" name="Google Shape;47;p46"/>
          <p:cNvSpPr txBox="1"/>
          <p:nvPr>
            <p:ph idx="2" type="body"/>
          </p:nvPr>
        </p:nvSpPr>
        <p:spPr>
          <a:xfrm>
            <a:off x="3839183" y="1575249"/>
            <a:ext cx="1465634" cy="7293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5000"/>
              <a:buNone/>
              <a:defRPr sz="50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47"/>
          <p:cNvSpPr txBox="1"/>
          <p:nvPr>
            <p:ph idx="1" type="body"/>
          </p:nvPr>
        </p:nvSpPr>
        <p:spPr>
          <a:xfrm>
            <a:off x="723900" y="2167246"/>
            <a:ext cx="4224183" cy="242328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400"/>
              <a:buNone/>
              <a:defRPr sz="1400"/>
            </a:lvl1pPr>
            <a:lvl2pPr indent="-317500" lvl="1" marL="914400" algn="l">
              <a:lnSpc>
                <a:spcPct val="90000"/>
              </a:lnSpc>
              <a:spcBef>
                <a:spcPts val="375"/>
              </a:spcBef>
              <a:spcAft>
                <a:spcPts val="0"/>
              </a:spcAft>
              <a:buClr>
                <a:schemeClr val="lt1"/>
              </a:buClr>
              <a:buSzPts val="1400"/>
              <a:buChar char="•"/>
              <a:defRPr sz="1400"/>
            </a:lvl2pPr>
            <a:lvl3pPr indent="-317500" lvl="2" marL="1371600" algn="l">
              <a:lnSpc>
                <a:spcPct val="90000"/>
              </a:lnSpc>
              <a:spcBef>
                <a:spcPts val="375"/>
              </a:spcBef>
              <a:spcAft>
                <a:spcPts val="0"/>
              </a:spcAft>
              <a:buClr>
                <a:schemeClr val="lt1"/>
              </a:buClr>
              <a:buSzPts val="1400"/>
              <a:buChar char="•"/>
              <a:defRPr sz="1400"/>
            </a:lvl3pPr>
            <a:lvl4pPr indent="-317500" lvl="3" marL="1828800" algn="l">
              <a:lnSpc>
                <a:spcPct val="90000"/>
              </a:lnSpc>
              <a:spcBef>
                <a:spcPts val="375"/>
              </a:spcBef>
              <a:spcAft>
                <a:spcPts val="0"/>
              </a:spcAft>
              <a:buClr>
                <a:schemeClr val="lt1"/>
              </a:buClr>
              <a:buSzPts val="1400"/>
              <a:buChar char="•"/>
              <a:defRPr sz="1400"/>
            </a:lvl4pPr>
            <a:lvl5pPr indent="-317500" lvl="4" marL="2286000" algn="l">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47"/>
          <p:cNvSpPr txBox="1"/>
          <p:nvPr>
            <p:ph type="title"/>
          </p:nvPr>
        </p:nvSpPr>
        <p:spPr>
          <a:xfrm>
            <a:off x="723900" y="552449"/>
            <a:ext cx="4224183" cy="13357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500"/>
              <a:buFont typeface="Space Mono"/>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descr="Imagen que contiene Patrón de fondo&#10;&#10;Descripción generada automáticamente" id="52" name="Google Shape;52;p48"/>
          <p:cNvPicPr preferRelativeResize="0"/>
          <p:nvPr/>
        </p:nvPicPr>
        <p:blipFill rotWithShape="1">
          <a:blip r:embed="rId3">
            <a:alphaModFix/>
          </a:blip>
          <a:srcRect b="13803" l="9426" r="0" t="0"/>
          <a:stretch/>
        </p:blipFill>
        <p:spPr>
          <a:xfrm flipH="1">
            <a:off x="5267893" y="2123887"/>
            <a:ext cx="3876107" cy="3019613"/>
          </a:xfrm>
          <a:prstGeom prst="rect">
            <a:avLst/>
          </a:prstGeom>
          <a:noFill/>
          <a:ln>
            <a:noFill/>
          </a:ln>
        </p:spPr>
      </p:pic>
      <p:sp>
        <p:nvSpPr>
          <p:cNvPr id="53" name="Google Shape;53;p48"/>
          <p:cNvSpPr txBox="1"/>
          <p:nvPr>
            <p:ph idx="1" type="body"/>
          </p:nvPr>
        </p:nvSpPr>
        <p:spPr>
          <a:xfrm>
            <a:off x="1132756" y="3404144"/>
            <a:ext cx="2847262"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48"/>
          <p:cNvSpPr txBox="1"/>
          <p:nvPr>
            <p:ph idx="2" type="body"/>
          </p:nvPr>
        </p:nvSpPr>
        <p:spPr>
          <a:xfrm>
            <a:off x="5163980" y="3404144"/>
            <a:ext cx="2847266"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48"/>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3" type="body"/>
          </p:nvPr>
        </p:nvSpPr>
        <p:spPr>
          <a:xfrm>
            <a:off x="839088" y="2900433"/>
            <a:ext cx="343459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57" name="Google Shape;57;p48"/>
          <p:cNvSpPr txBox="1"/>
          <p:nvPr>
            <p:ph idx="4" type="body"/>
          </p:nvPr>
        </p:nvSpPr>
        <p:spPr>
          <a:xfrm>
            <a:off x="4870314" y="2900433"/>
            <a:ext cx="343460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49"/>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9"/>
          <p:cNvSpPr txBox="1"/>
          <p:nvPr>
            <p:ph idx="1" type="body"/>
          </p:nvPr>
        </p:nvSpPr>
        <p:spPr>
          <a:xfrm>
            <a:off x="817925"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49"/>
          <p:cNvSpPr txBox="1"/>
          <p:nvPr>
            <p:ph idx="2" type="body"/>
          </p:nvPr>
        </p:nvSpPr>
        <p:spPr>
          <a:xfrm>
            <a:off x="3360177"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 name="Google Shape;62;p49"/>
          <p:cNvSpPr txBox="1"/>
          <p:nvPr>
            <p:ph idx="3" type="body"/>
          </p:nvPr>
        </p:nvSpPr>
        <p:spPr>
          <a:xfrm>
            <a:off x="907029" y="2915611"/>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63" name="Google Shape;63;p49"/>
          <p:cNvSpPr txBox="1"/>
          <p:nvPr>
            <p:ph idx="4" type="body"/>
          </p:nvPr>
        </p:nvSpPr>
        <p:spPr>
          <a:xfrm>
            <a:off x="3449281" y="2913933"/>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64" name="Google Shape;64;p49"/>
          <p:cNvSpPr txBox="1"/>
          <p:nvPr>
            <p:ph idx="5" type="body"/>
          </p:nvPr>
        </p:nvSpPr>
        <p:spPr>
          <a:xfrm>
            <a:off x="5902429"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49"/>
          <p:cNvSpPr txBox="1"/>
          <p:nvPr>
            <p:ph idx="6" type="body"/>
          </p:nvPr>
        </p:nvSpPr>
        <p:spPr>
          <a:xfrm>
            <a:off x="5991533" y="2909783"/>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1">
  <p:cSld name="Ttitle only 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50"/>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50"/>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2">
  <p:cSld name="Ttitle only 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51"/>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1"/>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5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500"/>
              <a:buFont typeface="Space Mono"/>
              <a:buNone/>
              <a:defRPr b="0" i="0" sz="3500" u="none" cap="none" strike="noStrike">
                <a:solidFill>
                  <a:schemeClr val="lt1"/>
                </a:solidFill>
                <a:latin typeface="Space Mono"/>
                <a:ea typeface="Space Mono"/>
                <a:cs typeface="Space Mono"/>
                <a:sym typeface="Space Mon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750"/>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1pPr>
            <a:lvl2pPr indent="-317500" lvl="1" marL="9144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2pPr>
            <a:lvl3pPr indent="-317500" lvl="2" marL="13716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3pPr>
            <a:lvl4pPr indent="-317500" lvl="3" marL="18288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4pPr>
            <a:lvl5pPr indent="-317500" lvl="4" marL="22860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B8B8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B8B8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B8B8A"/>
                </a:solidFill>
                <a:latin typeface="Calibri"/>
                <a:ea typeface="Calibri"/>
                <a:cs typeface="Calibri"/>
                <a:sym typeface="Calibri"/>
              </a:defRPr>
            </a:lvl1pPr>
            <a:lvl2pPr indent="0" lvl="1" marL="0" marR="0" rtl="0" algn="r">
              <a:spcBef>
                <a:spcPts val="0"/>
              </a:spcBef>
              <a:buNone/>
              <a:defRPr b="0" i="0" sz="900" u="none" cap="none" strike="noStrike">
                <a:solidFill>
                  <a:srgbClr val="8B8B8A"/>
                </a:solidFill>
                <a:latin typeface="Calibri"/>
                <a:ea typeface="Calibri"/>
                <a:cs typeface="Calibri"/>
                <a:sym typeface="Calibri"/>
              </a:defRPr>
            </a:lvl2pPr>
            <a:lvl3pPr indent="0" lvl="2" marL="0" marR="0" rtl="0" algn="r">
              <a:spcBef>
                <a:spcPts val="0"/>
              </a:spcBef>
              <a:buNone/>
              <a:defRPr b="0" i="0" sz="900" u="none" cap="none" strike="noStrike">
                <a:solidFill>
                  <a:srgbClr val="8B8B8A"/>
                </a:solidFill>
                <a:latin typeface="Calibri"/>
                <a:ea typeface="Calibri"/>
                <a:cs typeface="Calibri"/>
                <a:sym typeface="Calibri"/>
              </a:defRPr>
            </a:lvl3pPr>
            <a:lvl4pPr indent="0" lvl="3" marL="0" marR="0" rtl="0" algn="r">
              <a:spcBef>
                <a:spcPts val="0"/>
              </a:spcBef>
              <a:buNone/>
              <a:defRPr b="0" i="0" sz="900" u="none" cap="none" strike="noStrike">
                <a:solidFill>
                  <a:srgbClr val="8B8B8A"/>
                </a:solidFill>
                <a:latin typeface="Calibri"/>
                <a:ea typeface="Calibri"/>
                <a:cs typeface="Calibri"/>
                <a:sym typeface="Calibri"/>
              </a:defRPr>
            </a:lvl4pPr>
            <a:lvl5pPr indent="0" lvl="4" marL="0" marR="0" rtl="0" algn="r">
              <a:spcBef>
                <a:spcPts val="0"/>
              </a:spcBef>
              <a:buNone/>
              <a:defRPr b="0" i="0" sz="900" u="none" cap="none" strike="noStrike">
                <a:solidFill>
                  <a:srgbClr val="8B8B8A"/>
                </a:solidFill>
                <a:latin typeface="Calibri"/>
                <a:ea typeface="Calibri"/>
                <a:cs typeface="Calibri"/>
                <a:sym typeface="Calibri"/>
              </a:defRPr>
            </a:lvl5pPr>
            <a:lvl6pPr indent="0" lvl="5" marL="0" marR="0" rtl="0" algn="r">
              <a:spcBef>
                <a:spcPts val="0"/>
              </a:spcBef>
              <a:buNone/>
              <a:defRPr b="0" i="0" sz="900" u="none" cap="none" strike="noStrike">
                <a:solidFill>
                  <a:srgbClr val="8B8B8A"/>
                </a:solidFill>
                <a:latin typeface="Calibri"/>
                <a:ea typeface="Calibri"/>
                <a:cs typeface="Calibri"/>
                <a:sym typeface="Calibri"/>
              </a:defRPr>
            </a:lvl6pPr>
            <a:lvl7pPr indent="0" lvl="6" marL="0" marR="0" rtl="0" algn="r">
              <a:spcBef>
                <a:spcPts val="0"/>
              </a:spcBef>
              <a:buNone/>
              <a:defRPr b="0" i="0" sz="900" u="none" cap="none" strike="noStrike">
                <a:solidFill>
                  <a:srgbClr val="8B8B8A"/>
                </a:solidFill>
                <a:latin typeface="Calibri"/>
                <a:ea typeface="Calibri"/>
                <a:cs typeface="Calibri"/>
                <a:sym typeface="Calibri"/>
              </a:defRPr>
            </a:lvl7pPr>
            <a:lvl8pPr indent="0" lvl="7" marL="0" marR="0" rtl="0" algn="r">
              <a:spcBef>
                <a:spcPts val="0"/>
              </a:spcBef>
              <a:buNone/>
              <a:defRPr b="0" i="0" sz="900" u="none" cap="none" strike="noStrike">
                <a:solidFill>
                  <a:srgbClr val="8B8B8A"/>
                </a:solidFill>
                <a:latin typeface="Calibri"/>
                <a:ea typeface="Calibri"/>
                <a:cs typeface="Calibri"/>
                <a:sym typeface="Calibri"/>
              </a:defRPr>
            </a:lvl8pPr>
            <a:lvl9pPr indent="0" lvl="8" marL="0" marR="0" rtl="0" algn="r">
              <a:spcBef>
                <a:spcPts val="0"/>
              </a:spcBef>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2117975" y="958775"/>
            <a:ext cx="4908000" cy="2507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Space Mono"/>
              <a:buNone/>
            </a:pPr>
            <a:r>
              <a:rPr lang="en" sz="4600"/>
              <a:t>CALL DATA CENTRE DEMONSTRATION USING OSPF</a:t>
            </a:r>
            <a:endParaRPr sz="4200"/>
          </a:p>
        </p:txBody>
      </p:sp>
      <p:pic>
        <p:nvPicPr>
          <p:cNvPr id="106" name="Google Shape;106;p1"/>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pic>
        <p:nvPicPr>
          <p:cNvPr descr="Forma&#10;&#10;Descripción generada automáticamente" id="107" name="Google Shape;107;p1"/>
          <p:cNvPicPr preferRelativeResize="0"/>
          <p:nvPr/>
        </p:nvPicPr>
        <p:blipFill rotWithShape="1">
          <a:blip r:embed="rId4">
            <a:alphaModFix/>
          </a:blip>
          <a:srcRect b="0" l="0" r="0" t="0"/>
          <a:stretch/>
        </p:blipFill>
        <p:spPr>
          <a:xfrm flipH="1">
            <a:off x="-1178072" y="746473"/>
            <a:ext cx="3322320" cy="880771"/>
          </a:xfrm>
          <a:prstGeom prst="rect">
            <a:avLst/>
          </a:prstGeom>
          <a:noFill/>
          <a:ln>
            <a:noFill/>
          </a:ln>
        </p:spPr>
      </p:pic>
      <p:sp>
        <p:nvSpPr>
          <p:cNvPr id="108" name="Google Shape;108;p1"/>
          <p:cNvSpPr txBox="1"/>
          <p:nvPr/>
        </p:nvSpPr>
        <p:spPr>
          <a:xfrm>
            <a:off x="99075" y="3715400"/>
            <a:ext cx="291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Department of Computing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3rd Year</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SRM Institute of Science and Technology, Kattankulathur</a:t>
            </a:r>
            <a:endParaRPr>
              <a:solidFill>
                <a:schemeClr val="lt1"/>
              </a:solidFill>
              <a:latin typeface="Raleway"/>
              <a:ea typeface="Raleway"/>
              <a:cs typeface="Raleway"/>
              <a:sym typeface="Raleway"/>
            </a:endParaRPr>
          </a:p>
        </p:txBody>
      </p:sp>
      <p:sp>
        <p:nvSpPr>
          <p:cNvPr id="109" name="Google Shape;109;p1"/>
          <p:cNvSpPr txBox="1"/>
          <p:nvPr/>
        </p:nvSpPr>
        <p:spPr>
          <a:xfrm>
            <a:off x="4939900" y="3715400"/>
            <a:ext cx="226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KUMAR SHASHWAT</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(RA2011003011262)</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ARYAMAN ADIVYA SINGH</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(RA2011003011266)</a:t>
            </a:r>
            <a:endParaRPr>
              <a:solidFill>
                <a:schemeClr val="lt1"/>
              </a:solidFill>
              <a:latin typeface="Raleway"/>
              <a:ea typeface="Raleway"/>
              <a:cs typeface="Raleway"/>
              <a:sym typeface="Raleway"/>
            </a:endParaRPr>
          </a:p>
        </p:txBody>
      </p:sp>
      <p:sp>
        <p:nvSpPr>
          <p:cNvPr id="110" name="Google Shape;110;p1"/>
          <p:cNvSpPr txBox="1"/>
          <p:nvPr/>
        </p:nvSpPr>
        <p:spPr>
          <a:xfrm>
            <a:off x="7025975" y="3499700"/>
            <a:ext cx="193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MOHAMMED SHOAIB KHAN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(RA2011003011289)</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NIPURN BHAAL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(RA2011003011272)</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Forma&#10;&#10;Descripción generada automáticamente" id="208" name="Google Shape;208;p12"/>
          <p:cNvPicPr preferRelativeResize="0"/>
          <p:nvPr/>
        </p:nvPicPr>
        <p:blipFill rotWithShape="1">
          <a:blip r:embed="rId3">
            <a:alphaModFix/>
          </a:blip>
          <a:srcRect b="0" l="0" r="0" t="0"/>
          <a:stretch/>
        </p:blipFill>
        <p:spPr>
          <a:xfrm>
            <a:off x="6899513" y="0"/>
            <a:ext cx="3322320" cy="880771"/>
          </a:xfrm>
          <a:prstGeom prst="rect">
            <a:avLst/>
          </a:prstGeom>
          <a:noFill/>
          <a:ln>
            <a:noFill/>
          </a:ln>
        </p:spPr>
      </p:pic>
      <p:pic>
        <p:nvPicPr>
          <p:cNvPr id="209" name="Google Shape;209;p12"/>
          <p:cNvPicPr preferRelativeResize="0"/>
          <p:nvPr/>
        </p:nvPicPr>
        <p:blipFill>
          <a:blip r:embed="rId4">
            <a:alphaModFix/>
          </a:blip>
          <a:stretch>
            <a:fillRect/>
          </a:stretch>
        </p:blipFill>
        <p:spPr>
          <a:xfrm>
            <a:off x="0" y="0"/>
            <a:ext cx="9144000" cy="5143500"/>
          </a:xfrm>
          <a:prstGeom prst="rect">
            <a:avLst/>
          </a:prstGeom>
          <a:noFill/>
          <a:ln>
            <a:noFill/>
          </a:ln>
        </p:spPr>
      </p:pic>
      <p:sp>
        <p:nvSpPr>
          <p:cNvPr id="210" name="Google Shape;210;p12"/>
          <p:cNvSpPr txBox="1"/>
          <p:nvPr/>
        </p:nvSpPr>
        <p:spPr>
          <a:xfrm>
            <a:off x="2786075" y="1960950"/>
            <a:ext cx="1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7da654168c_1_91"/>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g17da654168c_1_91"/>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217" name="Google Shape;217;g17da654168c_1_91"/>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TESTING AND ANALYSIS</a:t>
            </a:r>
            <a:endParaRPr/>
          </a:p>
        </p:txBody>
      </p:sp>
      <p:sp>
        <p:nvSpPr>
          <p:cNvPr id="218" name="Google Shape;218;g17da654168c_1_91"/>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04</a:t>
            </a:r>
            <a:endParaRPr/>
          </a:p>
        </p:txBody>
      </p:sp>
      <p:pic>
        <p:nvPicPr>
          <p:cNvPr descr="Imagen que contiene luz, puesta de sol, caminando, sol&#10;&#10;Descripción generada automáticamente" id="219" name="Google Shape;219;g17da654168c_1_91"/>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220" name="Google Shape;220;g17da654168c_1_91"/>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221" name="Google Shape;221;g17da654168c_1_91"/>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22" name="Google Shape;222;g17da654168c_1_91"/>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500"/>
                                        <p:tgtEl>
                                          <p:spTgt spid="2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500"/>
                                        <p:tgtEl>
                                          <p:spTgt spid="21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descr="Forma&#10;&#10;Descripción generada automáticamente" id="228" name="Google Shape;228;p7"/>
          <p:cNvPicPr preferRelativeResize="0"/>
          <p:nvPr/>
        </p:nvPicPr>
        <p:blipFill rotWithShape="1">
          <a:blip r:embed="rId3">
            <a:alphaModFix/>
          </a:blip>
          <a:srcRect b="0" l="0" r="0" t="0"/>
          <a:stretch/>
        </p:blipFill>
        <p:spPr>
          <a:xfrm flipH="1">
            <a:off x="-1781772" y="280775"/>
            <a:ext cx="3322320" cy="880771"/>
          </a:xfrm>
          <a:prstGeom prst="rect">
            <a:avLst/>
          </a:prstGeom>
          <a:noFill/>
          <a:ln>
            <a:noFill/>
          </a:ln>
        </p:spPr>
      </p:pic>
      <p:pic>
        <p:nvPicPr>
          <p:cNvPr id="229" name="Google Shape;229;p7"/>
          <p:cNvPicPr preferRelativeResize="0"/>
          <p:nvPr/>
        </p:nvPicPr>
        <p:blipFill rotWithShape="1">
          <a:blip r:embed="rId4">
            <a:alphaModFix/>
          </a:blip>
          <a:srcRect b="0" l="0" r="0" t="0"/>
          <a:stretch/>
        </p:blipFill>
        <p:spPr>
          <a:xfrm>
            <a:off x="8050039" y="4591050"/>
            <a:ext cx="845820" cy="68328"/>
          </a:xfrm>
          <a:prstGeom prst="rect">
            <a:avLst/>
          </a:prstGeom>
          <a:noFill/>
          <a:ln>
            <a:noFill/>
          </a:ln>
        </p:spPr>
      </p:pic>
      <p:sp>
        <p:nvSpPr>
          <p:cNvPr id="230" name="Google Shape;230;p7"/>
          <p:cNvSpPr txBox="1"/>
          <p:nvPr/>
        </p:nvSpPr>
        <p:spPr>
          <a:xfrm>
            <a:off x="322175" y="2790375"/>
            <a:ext cx="45864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The CLI of router 0 shows the internet address with the subnet mask and broadcast address.</a:t>
            </a:r>
            <a:endParaRPr>
              <a:solidFill>
                <a:schemeClr val="lt1"/>
              </a:solidFill>
              <a:latin typeface="Raleway"/>
              <a:ea typeface="Raleway"/>
              <a:cs typeface="Raleway"/>
              <a:sym typeface="Raleway"/>
            </a:endParaRPr>
          </a:p>
          <a:p>
            <a:pPr indent="0" lvl="0" marL="457200" rtl="0" algn="l">
              <a:spcBef>
                <a:spcPts val="0"/>
              </a:spcBef>
              <a:spcAft>
                <a:spcPts val="0"/>
              </a:spcAft>
              <a:buNone/>
            </a:pPr>
            <a:r>
              <a:rPr lang="en">
                <a:solidFill>
                  <a:schemeClr val="lt1"/>
                </a:solidFill>
                <a:latin typeface="Raleway"/>
                <a:ea typeface="Raleway"/>
                <a:cs typeface="Raleway"/>
                <a:sym typeface="Raleway"/>
              </a:rPr>
              <a:t>Assignment of IP addresses is successful. </a:t>
            </a:r>
            <a:endParaRPr>
              <a:solidFill>
                <a:schemeClr val="lt1"/>
              </a:solidFill>
              <a:latin typeface="Raleway"/>
              <a:ea typeface="Raleway"/>
              <a:cs typeface="Raleway"/>
              <a:sym typeface="Raleway"/>
            </a:endParaRPr>
          </a:p>
        </p:txBody>
      </p:sp>
      <p:pic>
        <p:nvPicPr>
          <p:cNvPr id="231" name="Google Shape;231;p7"/>
          <p:cNvPicPr preferRelativeResize="0"/>
          <p:nvPr/>
        </p:nvPicPr>
        <p:blipFill rotWithShape="1">
          <a:blip r:embed="rId5">
            <a:alphaModFix/>
          </a:blip>
          <a:srcRect b="11582" l="0" r="11582" t="0"/>
          <a:stretch/>
        </p:blipFill>
        <p:spPr>
          <a:xfrm>
            <a:off x="4981650" y="1161550"/>
            <a:ext cx="3768700" cy="3789875"/>
          </a:xfrm>
          <a:prstGeom prst="rect">
            <a:avLst/>
          </a:prstGeom>
          <a:noFill/>
          <a:ln>
            <a:noFill/>
          </a:ln>
        </p:spPr>
      </p:pic>
      <p:sp>
        <p:nvSpPr>
          <p:cNvPr id="232" name="Google Shape;232;p7"/>
          <p:cNvSpPr txBox="1"/>
          <p:nvPr/>
        </p:nvSpPr>
        <p:spPr>
          <a:xfrm>
            <a:off x="384150" y="1419275"/>
            <a:ext cx="5976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1.</a:t>
            </a:r>
            <a:endParaRPr sz="4500">
              <a:solidFill>
                <a:schemeClr val="lt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8"/>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38" name="Google Shape;238;p8"/>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39" name="Google Shape;239;p8"/>
          <p:cNvSpPr txBox="1"/>
          <p:nvPr/>
        </p:nvSpPr>
        <p:spPr>
          <a:xfrm>
            <a:off x="160075" y="2435700"/>
            <a:ext cx="44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The OSPF protocol successfully configured at      router 1</a:t>
            </a:r>
            <a:endParaRPr>
              <a:solidFill>
                <a:schemeClr val="lt1"/>
              </a:solidFill>
              <a:latin typeface="Raleway"/>
              <a:ea typeface="Raleway"/>
              <a:cs typeface="Raleway"/>
              <a:sym typeface="Raleway"/>
            </a:endParaRPr>
          </a:p>
        </p:txBody>
      </p:sp>
      <p:sp>
        <p:nvSpPr>
          <p:cNvPr id="240" name="Google Shape;240;p8"/>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2.</a:t>
            </a:r>
            <a:endParaRPr sz="4500">
              <a:solidFill>
                <a:schemeClr val="lt1"/>
              </a:solidFill>
              <a:latin typeface="Raleway"/>
              <a:ea typeface="Raleway"/>
              <a:cs typeface="Raleway"/>
              <a:sym typeface="Raleway"/>
            </a:endParaRPr>
          </a:p>
        </p:txBody>
      </p:sp>
      <p:sp>
        <p:nvSpPr>
          <p:cNvPr id="241" name="Google Shape;241;p8"/>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42" name="Google Shape;242;p8"/>
          <p:cNvPicPr preferRelativeResize="0"/>
          <p:nvPr/>
        </p:nvPicPr>
        <p:blipFill>
          <a:blip r:embed="rId4">
            <a:alphaModFix/>
          </a:blip>
          <a:stretch>
            <a:fillRect/>
          </a:stretch>
        </p:blipFill>
        <p:spPr>
          <a:xfrm>
            <a:off x="4097725" y="1268025"/>
            <a:ext cx="4663301" cy="37131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7da654168c_0_35"/>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48" name="Google Shape;248;g17da654168c_0_35"/>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49" name="Google Shape;249;g17da654168c_0_35"/>
          <p:cNvSpPr txBox="1"/>
          <p:nvPr/>
        </p:nvSpPr>
        <p:spPr>
          <a:xfrm>
            <a:off x="160075" y="2435700"/>
            <a:ext cx="3841500" cy="169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Total addresses, IP address range, current index are show on CLI of router 0. Similarly we can check if the DHCP has been setup or not on other routers too. DHCP request on PC0 is successful.</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50" name="Google Shape;250;g17da654168c_0_35"/>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3</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51" name="Google Shape;251;g17da654168c_0_35"/>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52" name="Google Shape;252;g17da654168c_0_35"/>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53" name="Google Shape;253;g17da654168c_0_35"/>
          <p:cNvPicPr preferRelativeResize="0"/>
          <p:nvPr/>
        </p:nvPicPr>
        <p:blipFill>
          <a:blip r:embed="rId4">
            <a:alphaModFix/>
          </a:blip>
          <a:stretch>
            <a:fillRect/>
          </a:stretch>
        </p:blipFill>
        <p:spPr>
          <a:xfrm>
            <a:off x="4001575" y="1374300"/>
            <a:ext cx="2729325" cy="3699051"/>
          </a:xfrm>
          <a:prstGeom prst="rect">
            <a:avLst/>
          </a:prstGeom>
          <a:noFill/>
          <a:ln>
            <a:noFill/>
          </a:ln>
        </p:spPr>
      </p:pic>
      <p:sp>
        <p:nvSpPr>
          <p:cNvPr id="254" name="Google Shape;254;g17da654168c_0_35"/>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55" name="Google Shape;255;g17da654168c_0_35"/>
          <p:cNvPicPr preferRelativeResize="0"/>
          <p:nvPr/>
        </p:nvPicPr>
        <p:blipFill>
          <a:blip r:embed="rId5">
            <a:alphaModFix/>
          </a:blip>
          <a:stretch>
            <a:fillRect/>
          </a:stretch>
        </p:blipFill>
        <p:spPr>
          <a:xfrm>
            <a:off x="6730900" y="1374306"/>
            <a:ext cx="2361026" cy="3699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7da654168c_0_48"/>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61" name="Google Shape;261;g17da654168c_0_48"/>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62" name="Google Shape;262;g17da654168c_0_48"/>
          <p:cNvSpPr txBox="1"/>
          <p:nvPr/>
        </p:nvSpPr>
        <p:spPr>
          <a:xfrm>
            <a:off x="160075" y="2435700"/>
            <a:ext cx="38415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Shows the DNS server(192.168.10.5) at zone1 resolving host names into IP addresses.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63" name="Google Shape;263;g17da654168c_0_48"/>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4</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64" name="Google Shape;264;g17da654168c_0_48"/>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65" name="Google Shape;265;g17da654168c_0_48"/>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66" name="Google Shape;266;g17da654168c_0_48"/>
          <p:cNvPicPr preferRelativeResize="0"/>
          <p:nvPr/>
        </p:nvPicPr>
        <p:blipFill>
          <a:blip r:embed="rId4">
            <a:alphaModFix/>
          </a:blip>
          <a:stretch>
            <a:fillRect/>
          </a:stretch>
        </p:blipFill>
        <p:spPr>
          <a:xfrm>
            <a:off x="4001575" y="1109525"/>
            <a:ext cx="4578050" cy="4033975"/>
          </a:xfrm>
          <a:prstGeom prst="rect">
            <a:avLst/>
          </a:prstGeom>
          <a:noFill/>
          <a:ln>
            <a:noFill/>
          </a:ln>
        </p:spPr>
      </p:pic>
      <p:sp>
        <p:nvSpPr>
          <p:cNvPr id="267" name="Google Shape;267;g17da654168c_0_48"/>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7da654168c_0_62"/>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73" name="Google Shape;273;g17da654168c_0_62"/>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74" name="Google Shape;274;g17da654168c_0_62"/>
          <p:cNvSpPr txBox="1"/>
          <p:nvPr/>
        </p:nvSpPr>
        <p:spPr>
          <a:xfrm>
            <a:off x="160075" y="2435700"/>
            <a:ext cx="38415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Shows the successful pinging of message packets from PC0(192.168.10.6) to PC2(192.168.10.22) and from PC6(192.168.10.8) to PC5(192.168.10.35)</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75" name="Google Shape;275;g17da654168c_0_62"/>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5</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76" name="Google Shape;276;g17da654168c_0_62"/>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7" name="Google Shape;277;g17da654168c_0_62"/>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8" name="Google Shape;278;g17da654168c_0_62"/>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9" name="Google Shape;279;g17da654168c_0_62"/>
          <p:cNvSpPr txBox="1"/>
          <p:nvPr/>
        </p:nvSpPr>
        <p:spPr>
          <a:xfrm>
            <a:off x="6764400" y="4527900"/>
            <a:ext cx="237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Image attached in the next slide</a:t>
            </a:r>
            <a:endParaRPr>
              <a:solidFill>
                <a:schemeClr val="lt1"/>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9"/>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PREDICTED RESULTS</a:t>
            </a:r>
            <a:endParaRPr/>
          </a:p>
        </p:txBody>
      </p:sp>
      <p:sp>
        <p:nvSpPr>
          <p:cNvPr id="285" name="Google Shape;285;p9"/>
          <p:cNvSpPr txBox="1"/>
          <p:nvPr/>
        </p:nvSpPr>
        <p:spPr>
          <a:xfrm>
            <a:off x="160725" y="1103700"/>
            <a:ext cx="88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86" name="Google Shape;286;p9"/>
          <p:cNvPicPr preferRelativeResize="0"/>
          <p:nvPr/>
        </p:nvPicPr>
        <p:blipFill>
          <a:blip r:embed="rId3">
            <a:alphaModFix/>
          </a:blip>
          <a:stretch>
            <a:fillRect/>
          </a:stretch>
        </p:blipFill>
        <p:spPr>
          <a:xfrm>
            <a:off x="366725" y="1193025"/>
            <a:ext cx="8270074" cy="37516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7da654168c_1_79"/>
          <p:cNvSpPr/>
          <p:nvPr/>
        </p:nvSpPr>
        <p:spPr>
          <a:xfrm>
            <a:off x="600218" y="167837"/>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g17da654168c_1_79"/>
          <p:cNvSpPr txBox="1"/>
          <p:nvPr>
            <p:ph idx="1" type="body"/>
          </p:nvPr>
        </p:nvSpPr>
        <p:spPr>
          <a:xfrm>
            <a:off x="1891975" y="351200"/>
            <a:ext cx="51876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sz="2400"/>
              <a:t>CONCLUSION</a:t>
            </a:r>
            <a:endParaRPr sz="2400"/>
          </a:p>
        </p:txBody>
      </p:sp>
      <p:sp>
        <p:nvSpPr>
          <p:cNvPr id="293" name="Google Shape;293;g17da654168c_1_79"/>
          <p:cNvSpPr txBox="1"/>
          <p:nvPr>
            <p:ph idx="2" type="body"/>
          </p:nvPr>
        </p:nvSpPr>
        <p:spPr>
          <a:xfrm>
            <a:off x="570083" y="263224"/>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05</a:t>
            </a:r>
            <a:endParaRPr/>
          </a:p>
        </p:txBody>
      </p:sp>
      <p:pic>
        <p:nvPicPr>
          <p:cNvPr descr="Una estrella de color negro&#10;&#10;Descripción generada automáticamente con confianza baja" id="294" name="Google Shape;294;g17da654168c_1_79"/>
          <p:cNvPicPr preferRelativeResize="0"/>
          <p:nvPr/>
        </p:nvPicPr>
        <p:blipFill rotWithShape="1">
          <a:blip r:embed="rId3">
            <a:alphaModFix/>
          </a:blip>
          <a:srcRect b="0" l="0" r="0" t="0"/>
          <a:stretch/>
        </p:blipFill>
        <p:spPr>
          <a:xfrm rot="-7840163">
            <a:off x="7236585" y="-101804"/>
            <a:ext cx="1413641" cy="2201745"/>
          </a:xfrm>
          <a:prstGeom prst="rect">
            <a:avLst/>
          </a:prstGeom>
          <a:noFill/>
          <a:ln>
            <a:noFill/>
          </a:ln>
        </p:spPr>
      </p:pic>
      <p:pic>
        <p:nvPicPr>
          <p:cNvPr descr="Forma&#10;&#10;Descripción generada automáticamente" id="295" name="Google Shape;295;g17da654168c_1_79"/>
          <p:cNvPicPr preferRelativeResize="0"/>
          <p:nvPr/>
        </p:nvPicPr>
        <p:blipFill rotWithShape="1">
          <a:blip r:embed="rId4">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96" name="Google Shape;296;g17da654168c_1_79"/>
          <p:cNvPicPr preferRelativeResize="0"/>
          <p:nvPr/>
        </p:nvPicPr>
        <p:blipFill rotWithShape="1">
          <a:blip r:embed="rId4">
            <a:alphaModFix/>
          </a:blip>
          <a:srcRect b="0" l="0" r="0" t="0"/>
          <a:stretch/>
        </p:blipFill>
        <p:spPr>
          <a:xfrm flipH="1">
            <a:off x="-1073434" y="956462"/>
            <a:ext cx="3322319" cy="880771"/>
          </a:xfrm>
          <a:prstGeom prst="rect">
            <a:avLst/>
          </a:prstGeom>
          <a:noFill/>
          <a:ln>
            <a:noFill/>
          </a:ln>
        </p:spPr>
      </p:pic>
      <p:sp>
        <p:nvSpPr>
          <p:cNvPr id="297" name="Google Shape;297;g17da654168c_1_79"/>
          <p:cNvSpPr txBox="1"/>
          <p:nvPr/>
        </p:nvSpPr>
        <p:spPr>
          <a:xfrm>
            <a:off x="617975" y="1222650"/>
            <a:ext cx="82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98" name="Google Shape;298;g17da654168c_1_79"/>
          <p:cNvSpPr txBox="1"/>
          <p:nvPr/>
        </p:nvSpPr>
        <p:spPr>
          <a:xfrm>
            <a:off x="1007275" y="1375875"/>
            <a:ext cx="7790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Multi LAN Fast Communication Network Topology is useful and can be implemented in call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centres where quick retrieval of data is needed in order to ensure quick responses to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customers. As we have implemented OSPF Protocol, communication happens faster finding the shortest path for a message sent from a sender to travel and reach the receiver.</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u="sng">
                <a:solidFill>
                  <a:schemeClr val="lt1"/>
                </a:solidFill>
                <a:latin typeface="Raleway"/>
                <a:ea typeface="Raleway"/>
                <a:cs typeface="Raleway"/>
                <a:sym typeface="Raleway"/>
              </a:rPr>
              <a:t>Future Enhancements:</a:t>
            </a:r>
            <a:endParaRPr u="sng">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For future enhancement of this network scenario, we can implement VPN (Virtual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Private Network) tunnel between routers.Hence,when one call centre transfers data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another,the data being transferred is always secure and in case of a breach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location cannot be traced.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10 routers are available so the number of branches can be increased in order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expand the area covered by the call centre.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500"/>
                                        <p:tgtEl>
                                          <p:spTgt spid="2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FUTURE TASKS</a:t>
            </a:r>
            <a:endParaRPr/>
          </a:p>
        </p:txBody>
      </p:sp>
      <p:graphicFrame>
        <p:nvGraphicFramePr>
          <p:cNvPr id="304" name="Google Shape;304;p11"/>
          <p:cNvGraphicFramePr/>
          <p:nvPr/>
        </p:nvGraphicFramePr>
        <p:xfrm>
          <a:off x="10442222" y="2460978"/>
          <a:ext cx="3000000" cy="3000000"/>
        </p:xfrm>
        <a:graphic>
          <a:graphicData uri="http://schemas.openxmlformats.org/drawingml/2006/table">
            <a:tbl>
              <a:tblPr>
                <a:noFill/>
                <a:tableStyleId>{D2F7367C-F6CA-4A18-BF9F-B134D7C668D0}</a:tableStyleId>
              </a:tblPr>
              <a:tblGrid>
                <a:gridCol w="208275"/>
              </a:tblGrid>
              <a:tr h="0">
                <a:tc>
                  <a:txBody>
                    <a:bodyPr/>
                    <a:lstStyle/>
                    <a:p>
                      <a:pPr indent="0" lvl="0" marL="0" marR="0" rtl="0" algn="l">
                        <a:spcBef>
                          <a:spcPts val="0"/>
                        </a:spcBef>
                        <a:spcAft>
                          <a:spcPts val="0"/>
                        </a:spcAft>
                        <a:buNone/>
                      </a:pPr>
                      <a:r>
                        <a:t/>
                      </a:r>
                      <a:endParaRPr sz="135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Imagen que contiene luz, puesta de sol, caminando, sol&#10;&#10;Descripción generada automáticamente" id="305" name="Google Shape;305;p11"/>
          <p:cNvPicPr preferRelativeResize="0"/>
          <p:nvPr/>
        </p:nvPicPr>
        <p:blipFill rotWithShape="1">
          <a:blip r:embed="rId3">
            <a:alphaModFix/>
          </a:blip>
          <a:srcRect b="0" l="0" r="0" t="0"/>
          <a:stretch/>
        </p:blipFill>
        <p:spPr>
          <a:xfrm>
            <a:off x="-358140" y="172332"/>
            <a:ext cx="1340903" cy="315348"/>
          </a:xfrm>
          <a:prstGeom prst="rect">
            <a:avLst/>
          </a:prstGeom>
          <a:noFill/>
          <a:ln>
            <a:noFill/>
          </a:ln>
        </p:spPr>
      </p:pic>
      <p:sp>
        <p:nvSpPr>
          <p:cNvPr id="306" name="Google Shape;306;p11"/>
          <p:cNvSpPr txBox="1"/>
          <p:nvPr/>
        </p:nvSpPr>
        <p:spPr>
          <a:xfrm>
            <a:off x="535775" y="1425175"/>
            <a:ext cx="8454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Multi LAN Fast Communication Network Topology is useful and can be implemented in call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centres where quick retrieval of data is needed in order to ensure quick responses to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customers.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Future Enhancements:</a:t>
            </a:r>
            <a:endParaRPr>
              <a:solidFill>
                <a:schemeClr val="lt1"/>
              </a:solidFill>
              <a:latin typeface="Raleway"/>
              <a:ea typeface="Raleway"/>
              <a:cs typeface="Raleway"/>
              <a:sym typeface="Raleway"/>
            </a:endParaRPr>
          </a:p>
          <a:p>
            <a:pPr indent="45720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For future enhancement of this network scenario, we can implement VPN (Virtual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Private Network) tunnel between routers.Hence,when one call centre transfers data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another,the data being transferred is always secure and in case of a breach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location cannot be traced.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10 routers are available so the number of branches can be increased in order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expand the area covered by the call centre.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4138160"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p:nvPr/>
        </p:nvSpPr>
        <p:spPr>
          <a:xfrm>
            <a:off x="6795072"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p:nvPr/>
        </p:nvSpPr>
        <p:spPr>
          <a:xfrm>
            <a:off x="1478452"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3"/>
          <p:cNvSpPr/>
          <p:nvPr/>
        </p:nvSpPr>
        <p:spPr>
          <a:xfrm>
            <a:off x="4138160"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p:nvPr/>
        </p:nvSpPr>
        <p:spPr>
          <a:xfrm>
            <a:off x="6795072"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3"/>
          <p:cNvSpPr/>
          <p:nvPr/>
        </p:nvSpPr>
        <p:spPr>
          <a:xfrm>
            <a:off x="1478452"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3"/>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TABLE OF CONTENTS</a:t>
            </a:r>
            <a:endParaRPr/>
          </a:p>
        </p:txBody>
      </p:sp>
      <p:sp>
        <p:nvSpPr>
          <p:cNvPr id="122" name="Google Shape;122;p3"/>
          <p:cNvSpPr txBox="1"/>
          <p:nvPr>
            <p:ph idx="2" type="body"/>
          </p:nvPr>
        </p:nvSpPr>
        <p:spPr>
          <a:xfrm>
            <a:off x="53575" y="1878300"/>
            <a:ext cx="3396900" cy="272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2300"/>
              <a:buNone/>
            </a:pPr>
            <a:r>
              <a:rPr lang="en" sz="1300"/>
              <a:t>INTRODUCTION</a:t>
            </a:r>
            <a:endParaRPr sz="1300"/>
          </a:p>
        </p:txBody>
      </p:sp>
      <p:sp>
        <p:nvSpPr>
          <p:cNvPr id="123" name="Google Shape;123;p3"/>
          <p:cNvSpPr txBox="1"/>
          <p:nvPr>
            <p:ph idx="3" type="body"/>
          </p:nvPr>
        </p:nvSpPr>
        <p:spPr>
          <a:xfrm>
            <a:off x="1530956" y="1322702"/>
            <a:ext cx="768258"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01</a:t>
            </a:r>
            <a:endParaRPr/>
          </a:p>
        </p:txBody>
      </p:sp>
      <p:sp>
        <p:nvSpPr>
          <p:cNvPr id="124" name="Google Shape;124;p3"/>
          <p:cNvSpPr txBox="1"/>
          <p:nvPr>
            <p:ph idx="4" type="body"/>
          </p:nvPr>
        </p:nvSpPr>
        <p:spPr>
          <a:xfrm>
            <a:off x="3361638" y="1868668"/>
            <a:ext cx="2420700" cy="63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400"/>
              <a:buNone/>
            </a:pPr>
            <a:r>
              <a:rPr lang="en"/>
              <a:t>REQUIREMENTS AND ROUTING TABLE</a:t>
            </a:r>
            <a:endParaRPr/>
          </a:p>
        </p:txBody>
      </p:sp>
      <p:sp>
        <p:nvSpPr>
          <p:cNvPr id="125" name="Google Shape;125;p3"/>
          <p:cNvSpPr txBox="1"/>
          <p:nvPr>
            <p:ph idx="6" type="body"/>
          </p:nvPr>
        </p:nvSpPr>
        <p:spPr>
          <a:xfrm>
            <a:off x="4212582" y="1322702"/>
            <a:ext cx="718836"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02</a:t>
            </a:r>
            <a:endParaRPr/>
          </a:p>
        </p:txBody>
      </p:sp>
      <p:sp>
        <p:nvSpPr>
          <p:cNvPr id="126" name="Google Shape;126;p3"/>
          <p:cNvSpPr txBox="1"/>
          <p:nvPr>
            <p:ph idx="7" type="body"/>
          </p:nvPr>
        </p:nvSpPr>
        <p:spPr>
          <a:xfrm>
            <a:off x="3431613" y="3648616"/>
            <a:ext cx="2340300" cy="99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CONCLUSION</a:t>
            </a:r>
            <a:endParaRPr/>
          </a:p>
        </p:txBody>
      </p:sp>
      <p:sp>
        <p:nvSpPr>
          <p:cNvPr id="127" name="Google Shape;127;p3"/>
          <p:cNvSpPr txBox="1"/>
          <p:nvPr>
            <p:ph idx="9" type="body"/>
          </p:nvPr>
        </p:nvSpPr>
        <p:spPr>
          <a:xfrm>
            <a:off x="4212580" y="3102892"/>
            <a:ext cx="718836"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05</a:t>
            </a:r>
            <a:endParaRPr/>
          </a:p>
        </p:txBody>
      </p:sp>
      <p:sp>
        <p:nvSpPr>
          <p:cNvPr id="128" name="Google Shape;128;p3"/>
          <p:cNvSpPr txBox="1"/>
          <p:nvPr>
            <p:ph idx="13" type="body"/>
          </p:nvPr>
        </p:nvSpPr>
        <p:spPr>
          <a:xfrm>
            <a:off x="664388" y="3648625"/>
            <a:ext cx="2501400" cy="99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TESTING AND ANALYSIS</a:t>
            </a:r>
            <a:endParaRPr/>
          </a:p>
        </p:txBody>
      </p:sp>
      <p:sp>
        <p:nvSpPr>
          <p:cNvPr id="129" name="Google Shape;129;p3"/>
          <p:cNvSpPr txBox="1"/>
          <p:nvPr>
            <p:ph idx="15" type="body"/>
          </p:nvPr>
        </p:nvSpPr>
        <p:spPr>
          <a:xfrm>
            <a:off x="1530956" y="3102892"/>
            <a:ext cx="768258"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04</a:t>
            </a:r>
            <a:endParaRPr/>
          </a:p>
        </p:txBody>
      </p:sp>
      <p:sp>
        <p:nvSpPr>
          <p:cNvPr id="130" name="Google Shape;130;p3"/>
          <p:cNvSpPr txBox="1"/>
          <p:nvPr>
            <p:ph idx="16" type="body"/>
          </p:nvPr>
        </p:nvSpPr>
        <p:spPr>
          <a:xfrm>
            <a:off x="6037725" y="1983513"/>
            <a:ext cx="2420700" cy="829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sz="1300"/>
              <a:t>DESIGN ANALYSIS</a:t>
            </a:r>
            <a:endParaRPr sz="1300"/>
          </a:p>
        </p:txBody>
      </p:sp>
      <p:sp>
        <p:nvSpPr>
          <p:cNvPr id="131" name="Google Shape;131;p3"/>
          <p:cNvSpPr txBox="1"/>
          <p:nvPr>
            <p:ph idx="18" type="body"/>
          </p:nvPr>
        </p:nvSpPr>
        <p:spPr>
          <a:xfrm>
            <a:off x="6844785" y="1337629"/>
            <a:ext cx="768260"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03</a:t>
            </a:r>
            <a:endParaRPr/>
          </a:p>
        </p:txBody>
      </p:sp>
      <p:sp>
        <p:nvSpPr>
          <p:cNvPr id="132" name="Google Shape;132;p3"/>
          <p:cNvSpPr txBox="1"/>
          <p:nvPr>
            <p:ph idx="19" type="body"/>
          </p:nvPr>
        </p:nvSpPr>
        <p:spPr>
          <a:xfrm>
            <a:off x="6037750" y="3634348"/>
            <a:ext cx="2420700" cy="78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BIBLIOGRAPHY</a:t>
            </a:r>
            <a:endParaRPr/>
          </a:p>
        </p:txBody>
      </p:sp>
      <p:sp>
        <p:nvSpPr>
          <p:cNvPr id="133" name="Google Shape;133;p3"/>
          <p:cNvSpPr txBox="1"/>
          <p:nvPr>
            <p:ph idx="21" type="body"/>
          </p:nvPr>
        </p:nvSpPr>
        <p:spPr>
          <a:xfrm>
            <a:off x="6797883" y="3066722"/>
            <a:ext cx="7683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06</a:t>
            </a:r>
            <a:endParaRPr/>
          </a:p>
        </p:txBody>
      </p:sp>
      <p:pic>
        <p:nvPicPr>
          <p:cNvPr descr="Forma&#10;&#10;Descripción generada automáticamente" id="134" name="Google Shape;134;p3"/>
          <p:cNvPicPr preferRelativeResize="0"/>
          <p:nvPr/>
        </p:nvPicPr>
        <p:blipFill rotWithShape="1">
          <a:blip r:embed="rId3">
            <a:alphaModFix/>
          </a:blip>
          <a:srcRect b="0" l="0" r="0" t="0"/>
          <a:stretch/>
        </p:blipFill>
        <p:spPr>
          <a:xfrm flipH="1" rot="10800000">
            <a:off x="7482840" y="4591050"/>
            <a:ext cx="3322320" cy="880771"/>
          </a:xfrm>
          <a:prstGeom prst="rect">
            <a:avLst/>
          </a:prstGeom>
          <a:noFill/>
          <a:ln>
            <a:noFill/>
          </a:ln>
        </p:spPr>
      </p:pic>
      <p:pic>
        <p:nvPicPr>
          <p:cNvPr descr="Imagen que contiene luz, puesta de sol, caminando, sol&#10;&#10;Descripción generada automáticamente" id="135" name="Google Shape;135;p3"/>
          <p:cNvPicPr preferRelativeResize="0"/>
          <p:nvPr/>
        </p:nvPicPr>
        <p:blipFill rotWithShape="1">
          <a:blip r:embed="rId4">
            <a:alphaModFix/>
          </a:blip>
          <a:srcRect b="0" l="0" r="0" t="0"/>
          <a:stretch/>
        </p:blipFill>
        <p:spPr>
          <a:xfrm flipH="1">
            <a:off x="7909560" y="172332"/>
            <a:ext cx="1340903" cy="315348"/>
          </a:xfrm>
          <a:prstGeom prst="rect">
            <a:avLst/>
          </a:prstGeom>
          <a:noFill/>
          <a:ln>
            <a:noFill/>
          </a:ln>
        </p:spPr>
      </p:pic>
      <p:pic>
        <p:nvPicPr>
          <p:cNvPr descr="Una estrella de color negro&#10;&#10;Descripción generada automáticamente con confianza baja" id="136" name="Google Shape;136;p3"/>
          <p:cNvPicPr preferRelativeResize="0"/>
          <p:nvPr/>
        </p:nvPicPr>
        <p:blipFill rotWithShape="1">
          <a:blip r:embed="rId5">
            <a:alphaModFix/>
          </a:blip>
          <a:srcRect b="0" l="0" r="0" t="0"/>
          <a:stretch/>
        </p:blipFill>
        <p:spPr>
          <a:xfrm rot="-7840163">
            <a:off x="206415" y="-78787"/>
            <a:ext cx="1413641" cy="22017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500"/>
                                        <p:tgtEl>
                                          <p:spTgt spid="1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500"/>
                                        <p:tgtEl>
                                          <p:spTgt spid="1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500"/>
                                        <p:tgtEl>
                                          <p:spTgt spid="12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500"/>
                                        <p:tgtEl>
                                          <p:spTgt spid="128">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500"/>
                                        <p:tgtEl>
                                          <p:spTgt spid="1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500"/>
                                        <p:tgtEl>
                                          <p:spTgt spid="126">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500"/>
                                        <p:tgtEl>
                                          <p:spTgt spid="1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500"/>
                                        <p:tgtEl>
                                          <p:spTgt spid="13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7da654168c_1_67"/>
          <p:cNvSpPr/>
          <p:nvPr/>
        </p:nvSpPr>
        <p:spPr>
          <a:xfrm>
            <a:off x="487368" y="220137"/>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g17da654168c_1_67"/>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b="1" lang="en" sz="2400"/>
              <a:t>BIBLIOGRAPHY</a:t>
            </a:r>
            <a:endParaRPr b="1" sz="2400"/>
          </a:p>
        </p:txBody>
      </p:sp>
      <p:sp>
        <p:nvSpPr>
          <p:cNvPr id="313" name="Google Shape;313;g17da654168c_1_67"/>
          <p:cNvSpPr txBox="1"/>
          <p:nvPr>
            <p:ph idx="1" type="body"/>
          </p:nvPr>
        </p:nvSpPr>
        <p:spPr>
          <a:xfrm>
            <a:off x="923275" y="1187923"/>
            <a:ext cx="7696200" cy="3579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
              <a:t>https://www.netacad.com/courses/packet-tracer</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https://www.cisco.com/c/en/us/td/docs/routers/access/800M/software/800MSCG/routconf.htm</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Subnetting:</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https://www.cisco.com/c/en/us/support/docs/ip/routing-information-protocol-rip/13788-3.html</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OSPF Proctocol Configuration-</a:t>
            </a:r>
            <a:endParaRPr/>
          </a:p>
          <a:p>
            <a:pPr indent="0" lvl="0" marL="0" rtl="0" algn="ctr">
              <a:lnSpc>
                <a:spcPct val="90000"/>
              </a:lnSpc>
              <a:spcBef>
                <a:spcPts val="0"/>
              </a:spcBef>
              <a:spcAft>
                <a:spcPts val="0"/>
              </a:spcAft>
              <a:buNone/>
            </a:pPr>
            <a:r>
              <a:rPr lang="en"/>
              <a:t>https://www.cisco.com/c/en/us/td/docs/ios-xml/ios/iproute_ospf/configuration/xe-16/iro-xe-16-book/iro-cfg.html</a:t>
            </a:r>
            <a:endParaRPr/>
          </a:p>
          <a:p>
            <a:pPr indent="0" lvl="0" marL="0" rtl="0" algn="ctr">
              <a:lnSpc>
                <a:spcPct val="90000"/>
              </a:lnSpc>
              <a:spcBef>
                <a:spcPts val="0"/>
              </a:spcBef>
              <a:spcAft>
                <a:spcPts val="0"/>
              </a:spcAft>
              <a:buClr>
                <a:schemeClr val="lt1"/>
              </a:buClr>
              <a:buSzPts val="1600"/>
              <a:buNone/>
            </a:pPr>
            <a:r>
              <a:t/>
            </a:r>
            <a:endParaRPr/>
          </a:p>
        </p:txBody>
      </p:sp>
      <p:sp>
        <p:nvSpPr>
          <p:cNvPr id="314" name="Google Shape;314;g17da654168c_1_67"/>
          <p:cNvSpPr txBox="1"/>
          <p:nvPr>
            <p:ph idx="2" type="body"/>
          </p:nvPr>
        </p:nvSpPr>
        <p:spPr>
          <a:xfrm>
            <a:off x="457208" y="348774"/>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06</a:t>
            </a:r>
            <a:endParaRPr/>
          </a:p>
          <a:p>
            <a:pPr indent="0" lvl="0" marL="0" rtl="0" algn="ctr">
              <a:lnSpc>
                <a:spcPct val="90000"/>
              </a:lnSpc>
              <a:spcBef>
                <a:spcPts val="0"/>
              </a:spcBef>
              <a:spcAft>
                <a:spcPts val="0"/>
              </a:spcAft>
              <a:buClr>
                <a:schemeClr val="dk1"/>
              </a:buClr>
              <a:buSzPts val="5000"/>
              <a:buNone/>
            </a:pPr>
            <a:r>
              <a:t/>
            </a:r>
            <a:endParaRPr/>
          </a:p>
        </p:txBody>
      </p:sp>
      <p:pic>
        <p:nvPicPr>
          <p:cNvPr descr="Imagen que contiene luz, puesta de sol, caminando, sol&#10;&#10;Descripción generada automáticamente" id="315" name="Google Shape;315;g17da654168c_1_67"/>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316" name="Google Shape;316;g17da654168c_1_67"/>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317" name="Google Shape;317;g17da654168c_1_67"/>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318" name="Google Shape;318;g17da654168c_1_67"/>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500"/>
                                        <p:tgtEl>
                                          <p:spTgt spid="3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500"/>
                                        <p:tgtEl>
                                          <p:spTgt spid="3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500"/>
                                        <p:tgtEl>
                                          <p:spTgt spid="31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500"/>
                                        <p:tgtEl>
                                          <p:spTgt spid="313">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500"/>
                                        <p:tgtEl>
                                          <p:spTgt spid="313">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500"/>
                                        <p:tgtEl>
                                          <p:spTgt spid="313">
                                            <p:txEl>
                                              <p:pRg end="3" st="3"/>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500"/>
                                        <p:tgtEl>
                                          <p:spTgt spid="313">
                                            <p:txEl>
                                              <p:pRg end="4" st="4"/>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animEffect filter="fade" transition="in">
                                      <p:cBhvr>
                                        <p:cTn dur="500"/>
                                        <p:tgtEl>
                                          <p:spTgt spid="313">
                                            <p:txEl>
                                              <p:pRg end="5" st="5"/>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animEffect filter="fade" transition="in">
                                      <p:cBhvr>
                                        <p:cTn dur="500"/>
                                        <p:tgtEl>
                                          <p:spTgt spid="313">
                                            <p:txEl>
                                              <p:pRg end="6" st="6"/>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3">
                                            <p:txEl>
                                              <p:pRg end="7" st="7"/>
                                            </p:txEl>
                                          </p:spTgt>
                                        </p:tgtEl>
                                        <p:attrNameLst>
                                          <p:attrName>style.visibility</p:attrName>
                                        </p:attrNameLst>
                                      </p:cBhvr>
                                      <p:to>
                                        <p:strVal val="visible"/>
                                      </p:to>
                                    </p:set>
                                    <p:animEffect filter="fade" transition="in">
                                      <p:cBhvr>
                                        <p:cTn dur="500"/>
                                        <p:tgtEl>
                                          <p:spTgt spid="313">
                                            <p:txEl>
                                              <p:pRg end="7" st="7"/>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3">
                                            <p:txEl>
                                              <p:pRg end="8" st="8"/>
                                            </p:txEl>
                                          </p:spTgt>
                                        </p:tgtEl>
                                        <p:attrNameLst>
                                          <p:attrName>style.visibility</p:attrName>
                                        </p:attrNameLst>
                                      </p:cBhvr>
                                      <p:to>
                                        <p:strVal val="visible"/>
                                      </p:to>
                                    </p:set>
                                    <p:animEffect filter="fade" transition="in">
                                      <p:cBhvr>
                                        <p:cTn dur="500"/>
                                        <p:tgtEl>
                                          <p:spTgt spid="313">
                                            <p:txEl>
                                              <p:pRg end="8" st="8"/>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3">
                                            <p:txEl>
                                              <p:pRg end="9" st="9"/>
                                            </p:txEl>
                                          </p:spTgt>
                                        </p:tgtEl>
                                        <p:attrNameLst>
                                          <p:attrName>style.visibility</p:attrName>
                                        </p:attrNameLst>
                                      </p:cBhvr>
                                      <p:to>
                                        <p:strVal val="visible"/>
                                      </p:to>
                                    </p:set>
                                    <p:animEffect filter="fade" transition="in">
                                      <p:cBhvr>
                                        <p:cTn dur="500"/>
                                        <p:tgtEl>
                                          <p:spTgt spid="313">
                                            <p:txEl>
                                              <p:pRg end="9" st="9"/>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13">
                                            <p:txEl>
                                              <p:pRg end="10" st="10"/>
                                            </p:txEl>
                                          </p:spTgt>
                                        </p:tgtEl>
                                        <p:attrNameLst>
                                          <p:attrName>style.visibility</p:attrName>
                                        </p:attrNameLst>
                                      </p:cBhvr>
                                      <p:to>
                                        <p:strVal val="visible"/>
                                      </p:to>
                                    </p:set>
                                    <p:animEffect filter="fade" transition="in">
                                      <p:cBhvr>
                                        <p:cTn dur="500"/>
                                        <p:tgtEl>
                                          <p:spTgt spid="31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txBox="1"/>
          <p:nvPr>
            <p:ph type="ctrTitle"/>
          </p:nvPr>
        </p:nvSpPr>
        <p:spPr>
          <a:xfrm>
            <a:off x="1143000" y="2019443"/>
            <a:ext cx="6858000" cy="1120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Space Mono"/>
              <a:buNone/>
            </a:pPr>
            <a:r>
              <a:rPr lang="en"/>
              <a:t>THANK YOU</a:t>
            </a:r>
            <a:endParaRPr/>
          </a:p>
        </p:txBody>
      </p:sp>
      <p:pic>
        <p:nvPicPr>
          <p:cNvPr descr="Forma&#10;&#10;Descripción generada automáticamente" id="324" name="Google Shape;324;p13"/>
          <p:cNvPicPr preferRelativeResize="0"/>
          <p:nvPr/>
        </p:nvPicPr>
        <p:blipFill rotWithShape="1">
          <a:blip r:embed="rId3">
            <a:alphaModFix/>
          </a:blip>
          <a:srcRect b="0" l="0" r="0" t="0"/>
          <a:stretch/>
        </p:blipFill>
        <p:spPr>
          <a:xfrm flipH="1">
            <a:off x="-669261" y="2054159"/>
            <a:ext cx="3322320" cy="880771"/>
          </a:xfrm>
          <a:prstGeom prst="rect">
            <a:avLst/>
          </a:prstGeom>
          <a:noFill/>
          <a:ln>
            <a:noFill/>
          </a:ln>
        </p:spPr>
      </p:pic>
      <p:pic>
        <p:nvPicPr>
          <p:cNvPr descr="Una estrella de color negro&#10;&#10;Descripción generada automáticamente con confianza baja" id="325" name="Google Shape;325;p13"/>
          <p:cNvPicPr preferRelativeResize="0"/>
          <p:nvPr/>
        </p:nvPicPr>
        <p:blipFill rotWithShape="1">
          <a:blip r:embed="rId4">
            <a:alphaModFix/>
          </a:blip>
          <a:srcRect b="0" l="0" r="0" t="0"/>
          <a:stretch/>
        </p:blipFill>
        <p:spPr>
          <a:xfrm rot="-7840163">
            <a:off x="7141556" y="217334"/>
            <a:ext cx="1413641" cy="2201746"/>
          </a:xfrm>
          <a:prstGeom prst="rect">
            <a:avLst/>
          </a:prstGeom>
          <a:noFill/>
          <a:ln>
            <a:noFill/>
          </a:ln>
        </p:spPr>
      </p:pic>
      <p:pic>
        <p:nvPicPr>
          <p:cNvPr id="326" name="Google Shape;326;p13"/>
          <p:cNvPicPr preferRelativeResize="0"/>
          <p:nvPr/>
        </p:nvPicPr>
        <p:blipFill rotWithShape="1">
          <a:blip r:embed="rId5">
            <a:alphaModFix/>
          </a:blip>
          <a:srcRect b="0" l="0" r="0" t="0"/>
          <a:stretch/>
        </p:blipFill>
        <p:spPr>
          <a:xfrm>
            <a:off x="720090" y="484122"/>
            <a:ext cx="845820" cy="68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7da654168c_1_12"/>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g17da654168c_1_12"/>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43" name="Google Shape;143;g17da654168c_1_12"/>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ABSTRACT AND INTRODUCTION</a:t>
            </a:r>
            <a:endParaRPr/>
          </a:p>
        </p:txBody>
      </p:sp>
      <p:sp>
        <p:nvSpPr>
          <p:cNvPr id="144" name="Google Shape;144;g17da654168c_1_12"/>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01</a:t>
            </a:r>
            <a:endParaRPr/>
          </a:p>
        </p:txBody>
      </p:sp>
      <p:pic>
        <p:nvPicPr>
          <p:cNvPr descr="Imagen que contiene luz, puesta de sol, caminando, sol&#10;&#10;Descripción generada automáticamente" id="145" name="Google Shape;145;g17da654168c_1_12"/>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146" name="Google Shape;146;g17da654168c_1_12"/>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147" name="Google Shape;147;g17da654168c_1_12"/>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148" name="Google Shape;148;g17da654168c_1_12"/>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idx="1" type="body"/>
          </p:nvPr>
        </p:nvSpPr>
        <p:spPr>
          <a:xfrm>
            <a:off x="234775" y="672275"/>
            <a:ext cx="4919400" cy="4310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750"/>
              </a:spcBef>
              <a:spcAft>
                <a:spcPts val="0"/>
              </a:spcAft>
              <a:buNone/>
            </a:pPr>
            <a:r>
              <a:rPr lang="en" sz="1100"/>
              <a:t>This project briefly explains the concept of OSPF protocol and shows its</a:t>
            </a:r>
            <a:endParaRPr sz="1100"/>
          </a:p>
          <a:p>
            <a:pPr indent="0" lvl="0" marL="0" rtl="0" algn="l">
              <a:lnSpc>
                <a:spcPct val="90000"/>
              </a:lnSpc>
              <a:spcBef>
                <a:spcPts val="750"/>
              </a:spcBef>
              <a:spcAft>
                <a:spcPts val="0"/>
              </a:spcAft>
              <a:buNone/>
            </a:pPr>
            <a:r>
              <a:rPr lang="en" sz="1100"/>
              <a:t>implementation with an use case scenario. Here the scenario is</a:t>
            </a:r>
            <a:endParaRPr sz="1100"/>
          </a:p>
          <a:p>
            <a:pPr indent="0" lvl="0" marL="0" rtl="0" algn="l">
              <a:lnSpc>
                <a:spcPct val="90000"/>
              </a:lnSpc>
              <a:spcBef>
                <a:spcPts val="750"/>
              </a:spcBef>
              <a:spcAft>
                <a:spcPts val="0"/>
              </a:spcAft>
              <a:buNone/>
            </a:pPr>
            <a:r>
              <a:rPr lang="en" sz="1100"/>
              <a:t>communication and transmission of data, within the branches of a call</a:t>
            </a:r>
            <a:endParaRPr sz="1100"/>
          </a:p>
          <a:p>
            <a:pPr indent="0" lvl="0" marL="0" rtl="0" algn="l">
              <a:lnSpc>
                <a:spcPct val="90000"/>
              </a:lnSpc>
              <a:spcBef>
                <a:spcPts val="750"/>
              </a:spcBef>
              <a:spcAft>
                <a:spcPts val="0"/>
              </a:spcAft>
              <a:buNone/>
            </a:pPr>
            <a:r>
              <a:rPr lang="en" sz="1100"/>
              <a:t>centre.</a:t>
            </a:r>
            <a:endParaRPr sz="1100"/>
          </a:p>
          <a:p>
            <a:pPr indent="0" lvl="0" marL="0" rtl="0" algn="l">
              <a:lnSpc>
                <a:spcPct val="90000"/>
              </a:lnSpc>
              <a:spcBef>
                <a:spcPts val="750"/>
              </a:spcBef>
              <a:spcAft>
                <a:spcPts val="0"/>
              </a:spcAft>
              <a:buNone/>
            </a:pPr>
            <a:r>
              <a:rPr lang="en" sz="1100"/>
              <a:t>It also illustrates OSPF protocol’s benefits and possible (if any) issues.</a:t>
            </a:r>
            <a:endParaRPr sz="1100"/>
          </a:p>
          <a:p>
            <a:pPr indent="0" lvl="0" marL="0" rtl="0" algn="l">
              <a:lnSpc>
                <a:spcPct val="90000"/>
              </a:lnSpc>
              <a:spcBef>
                <a:spcPts val="750"/>
              </a:spcBef>
              <a:spcAft>
                <a:spcPts val="0"/>
              </a:spcAft>
              <a:buNone/>
            </a:pPr>
            <a:r>
              <a:rPr lang="en" sz="1100"/>
              <a:t>The OSPF Protocol is a dynamic routing protocol which provides a highly</a:t>
            </a:r>
            <a:endParaRPr sz="1100"/>
          </a:p>
          <a:p>
            <a:pPr indent="0" lvl="0" marL="0" rtl="0" algn="l">
              <a:lnSpc>
                <a:spcPct val="90000"/>
              </a:lnSpc>
              <a:spcBef>
                <a:spcPts val="750"/>
              </a:spcBef>
              <a:spcAft>
                <a:spcPts val="0"/>
              </a:spcAft>
              <a:buNone/>
            </a:pPr>
            <a:r>
              <a:rPr lang="en" sz="1100"/>
              <a:t>functional open protocol that any vendor can use to communicate using the</a:t>
            </a:r>
            <a:endParaRPr sz="1100"/>
          </a:p>
          <a:p>
            <a:pPr indent="0" lvl="0" marL="0" rtl="0" algn="l">
              <a:lnSpc>
                <a:spcPct val="90000"/>
              </a:lnSpc>
              <a:spcBef>
                <a:spcPts val="750"/>
              </a:spcBef>
              <a:spcAft>
                <a:spcPts val="0"/>
              </a:spcAft>
              <a:buNone/>
            </a:pPr>
            <a:r>
              <a:rPr lang="en" sz="1100"/>
              <a:t>TCP/IP protocol family. It can converge the networks extremely fast and</a:t>
            </a:r>
            <a:endParaRPr sz="1100"/>
          </a:p>
          <a:p>
            <a:pPr indent="0" lvl="0" marL="0" rtl="0" algn="l">
              <a:lnSpc>
                <a:spcPct val="90000"/>
              </a:lnSpc>
              <a:spcBef>
                <a:spcPts val="750"/>
              </a:spcBef>
              <a:spcAft>
                <a:spcPts val="0"/>
              </a:spcAft>
              <a:buNone/>
            </a:pPr>
            <a:r>
              <a:rPr lang="en" sz="1100"/>
              <a:t>ensures loop free paths.</a:t>
            </a:r>
            <a:endParaRPr sz="1100"/>
          </a:p>
          <a:p>
            <a:pPr indent="0" lvl="0" marL="0" rtl="0" algn="l">
              <a:lnSpc>
                <a:spcPct val="90000"/>
              </a:lnSpc>
              <a:spcBef>
                <a:spcPts val="750"/>
              </a:spcBef>
              <a:spcAft>
                <a:spcPts val="0"/>
              </a:spcAft>
              <a:buNone/>
            </a:pPr>
            <a:r>
              <a:rPr lang="en" sz="1100"/>
              <a:t>It has features that allow for the stricter propagation of routes, for load</a:t>
            </a:r>
            <a:endParaRPr sz="1100"/>
          </a:p>
          <a:p>
            <a:pPr indent="0" lvl="0" marL="0" rtl="0" algn="l">
              <a:lnSpc>
                <a:spcPct val="90000"/>
              </a:lnSpc>
              <a:spcBef>
                <a:spcPts val="750"/>
              </a:spcBef>
              <a:spcAft>
                <a:spcPts val="0"/>
              </a:spcAft>
              <a:buNone/>
            </a:pPr>
            <a:r>
              <a:rPr lang="en" sz="1100"/>
              <a:t>sharing, and for selective route importing. It can also provide better load</a:t>
            </a:r>
            <a:endParaRPr sz="1100"/>
          </a:p>
          <a:p>
            <a:pPr indent="0" lvl="0" marL="0" rtl="0" algn="l">
              <a:lnSpc>
                <a:spcPct val="90000"/>
              </a:lnSpc>
              <a:spcBef>
                <a:spcPts val="750"/>
              </a:spcBef>
              <a:spcAft>
                <a:spcPts val="0"/>
              </a:spcAft>
              <a:buNone/>
            </a:pPr>
            <a:r>
              <a:rPr lang="en" sz="1100"/>
              <a:t>sharing on external links rather than other IGPs (Internal Gateway</a:t>
            </a:r>
            <a:endParaRPr sz="1100"/>
          </a:p>
          <a:p>
            <a:pPr indent="0" lvl="0" marL="0" rtl="0" algn="l">
              <a:lnSpc>
                <a:spcPct val="90000"/>
              </a:lnSpc>
              <a:spcBef>
                <a:spcPts val="750"/>
              </a:spcBef>
              <a:spcAft>
                <a:spcPts val="0"/>
              </a:spcAft>
              <a:buNone/>
            </a:pPr>
            <a:r>
              <a:rPr lang="en" sz="1100"/>
              <a:t>Protocols).</a:t>
            </a:r>
            <a:endParaRPr sz="1100"/>
          </a:p>
          <a:p>
            <a:pPr indent="0" lvl="0" marL="0" rtl="0" algn="l">
              <a:lnSpc>
                <a:spcPct val="90000"/>
              </a:lnSpc>
              <a:spcBef>
                <a:spcPts val="750"/>
              </a:spcBef>
              <a:spcAft>
                <a:spcPts val="0"/>
              </a:spcAft>
              <a:buClr>
                <a:schemeClr val="lt1"/>
              </a:buClr>
              <a:buSzPts val="1400"/>
              <a:buNone/>
            </a:pPr>
            <a:r>
              <a:t/>
            </a:r>
            <a:endParaRPr sz="1100"/>
          </a:p>
        </p:txBody>
      </p:sp>
      <p:sp>
        <p:nvSpPr>
          <p:cNvPr id="154" name="Google Shape;154;p5"/>
          <p:cNvSpPr txBox="1"/>
          <p:nvPr>
            <p:ph type="title"/>
          </p:nvPr>
        </p:nvSpPr>
        <p:spPr>
          <a:xfrm>
            <a:off x="298800" y="285675"/>
            <a:ext cx="3096300" cy="301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Space Mono"/>
              <a:buNone/>
            </a:pPr>
            <a:r>
              <a:rPr lang="en"/>
              <a:t>ABSTRACT</a:t>
            </a:r>
            <a:endParaRPr/>
          </a:p>
        </p:txBody>
      </p:sp>
      <p:pic>
        <p:nvPicPr>
          <p:cNvPr id="155" name="Google Shape;155;p5"/>
          <p:cNvPicPr preferRelativeResize="0"/>
          <p:nvPr/>
        </p:nvPicPr>
        <p:blipFill rotWithShape="1">
          <a:blip r:embed="rId3">
            <a:alphaModFix/>
          </a:blip>
          <a:srcRect b="0" l="24683" r="24985" t="0"/>
          <a:stretch/>
        </p:blipFill>
        <p:spPr>
          <a:xfrm>
            <a:off x="5264945" y="0"/>
            <a:ext cx="3879056" cy="5143500"/>
          </a:xfrm>
          <a:prstGeom prst="rect">
            <a:avLst/>
          </a:prstGeom>
          <a:noFill/>
          <a:ln>
            <a:noFill/>
          </a:ln>
        </p:spPr>
      </p:pic>
      <p:pic>
        <p:nvPicPr>
          <p:cNvPr descr="Forma&#10;&#10;Descripción generada automáticamente" id="156" name="Google Shape;156;p5"/>
          <p:cNvPicPr preferRelativeResize="0"/>
          <p:nvPr/>
        </p:nvPicPr>
        <p:blipFill rotWithShape="1">
          <a:blip r:embed="rId4">
            <a:alphaModFix/>
          </a:blip>
          <a:srcRect b="0" l="0" r="0" t="0"/>
          <a:stretch/>
        </p:blipFill>
        <p:spPr>
          <a:xfrm flipH="1">
            <a:off x="-1376192" y="3988592"/>
            <a:ext cx="3322320" cy="880771"/>
          </a:xfrm>
          <a:prstGeom prst="rect">
            <a:avLst/>
          </a:prstGeom>
          <a:noFill/>
          <a:ln>
            <a:noFill/>
          </a:ln>
        </p:spPr>
      </p:pic>
      <p:pic>
        <p:nvPicPr>
          <p:cNvPr descr="Una estrella de color negro&#10;&#10;Descripción generada automáticamente con confianza baja" id="157" name="Google Shape;157;p5"/>
          <p:cNvPicPr preferRelativeResize="0"/>
          <p:nvPr/>
        </p:nvPicPr>
        <p:blipFill rotWithShape="1">
          <a:blip r:embed="rId5">
            <a:alphaModFix/>
          </a:blip>
          <a:srcRect b="0" l="0" r="0" t="0"/>
          <a:stretch/>
        </p:blipFill>
        <p:spPr>
          <a:xfrm rot="-7840163">
            <a:off x="5368663" y="872705"/>
            <a:ext cx="1413641" cy="2201746"/>
          </a:xfrm>
          <a:prstGeom prst="rect">
            <a:avLst/>
          </a:prstGeom>
          <a:noFill/>
          <a:ln>
            <a:noFill/>
          </a:ln>
        </p:spPr>
      </p:pic>
      <p:pic>
        <p:nvPicPr>
          <p:cNvPr descr="Forma, Círculo&#10;&#10;Descripción generada automáticamente" id="158" name="Google Shape;158;p5"/>
          <p:cNvPicPr preferRelativeResize="0"/>
          <p:nvPr/>
        </p:nvPicPr>
        <p:blipFill rotWithShape="1">
          <a:blip r:embed="rId6">
            <a:alphaModFix amt="50000"/>
          </a:blip>
          <a:srcRect b="46362" l="0" r="52806" t="0"/>
          <a:stretch/>
        </p:blipFill>
        <p:spPr>
          <a:xfrm>
            <a:off x="6716556" y="2384638"/>
            <a:ext cx="2427444" cy="275886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500"/>
                                        <p:tgtEl>
                                          <p:spTgt spid="15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500"/>
                                        <p:tgtEl>
                                          <p:spTgt spid="15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500"/>
                                        <p:tgtEl>
                                          <p:spTgt spid="15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500"/>
                                        <p:tgtEl>
                                          <p:spTgt spid="15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500"/>
                                        <p:tgtEl>
                                          <p:spTgt spid="15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500"/>
                                        <p:tgtEl>
                                          <p:spTgt spid="15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animEffect filter="fade" transition="in">
                                      <p:cBhvr>
                                        <p:cTn dur="500"/>
                                        <p:tgtEl>
                                          <p:spTgt spid="15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3">
                                            <p:txEl>
                                              <p:pRg end="7" st="7"/>
                                            </p:txEl>
                                          </p:spTgt>
                                        </p:tgtEl>
                                        <p:attrNameLst>
                                          <p:attrName>style.visibility</p:attrName>
                                        </p:attrNameLst>
                                      </p:cBhvr>
                                      <p:to>
                                        <p:strVal val="visible"/>
                                      </p:to>
                                    </p:set>
                                    <p:animEffect filter="fade" transition="in">
                                      <p:cBhvr>
                                        <p:cTn dur="500"/>
                                        <p:tgtEl>
                                          <p:spTgt spid="15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3">
                                            <p:txEl>
                                              <p:pRg end="8" st="8"/>
                                            </p:txEl>
                                          </p:spTgt>
                                        </p:tgtEl>
                                        <p:attrNameLst>
                                          <p:attrName>style.visibility</p:attrName>
                                        </p:attrNameLst>
                                      </p:cBhvr>
                                      <p:to>
                                        <p:strVal val="visible"/>
                                      </p:to>
                                    </p:set>
                                    <p:animEffect filter="fade" transition="in">
                                      <p:cBhvr>
                                        <p:cTn dur="500"/>
                                        <p:tgtEl>
                                          <p:spTgt spid="153">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3">
                                            <p:txEl>
                                              <p:pRg end="9" st="9"/>
                                            </p:txEl>
                                          </p:spTgt>
                                        </p:tgtEl>
                                        <p:attrNameLst>
                                          <p:attrName>style.visibility</p:attrName>
                                        </p:attrNameLst>
                                      </p:cBhvr>
                                      <p:to>
                                        <p:strVal val="visible"/>
                                      </p:to>
                                    </p:set>
                                    <p:animEffect filter="fade" transition="in">
                                      <p:cBhvr>
                                        <p:cTn dur="500"/>
                                        <p:tgtEl>
                                          <p:spTgt spid="153">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53">
                                            <p:txEl>
                                              <p:pRg end="10" st="10"/>
                                            </p:txEl>
                                          </p:spTgt>
                                        </p:tgtEl>
                                        <p:attrNameLst>
                                          <p:attrName>style.visibility</p:attrName>
                                        </p:attrNameLst>
                                      </p:cBhvr>
                                      <p:to>
                                        <p:strVal val="visible"/>
                                      </p:to>
                                    </p:set>
                                    <p:animEffect filter="fade" transition="in">
                                      <p:cBhvr>
                                        <p:cTn dur="500"/>
                                        <p:tgtEl>
                                          <p:spTgt spid="153">
                                            <p:txEl>
                                              <p:pRg end="10" st="1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3">
                                            <p:txEl>
                                              <p:pRg end="11" st="11"/>
                                            </p:txEl>
                                          </p:spTgt>
                                        </p:tgtEl>
                                        <p:attrNameLst>
                                          <p:attrName>style.visibility</p:attrName>
                                        </p:attrNameLst>
                                      </p:cBhvr>
                                      <p:to>
                                        <p:strVal val="visible"/>
                                      </p:to>
                                    </p:set>
                                    <p:animEffect filter="fade" transition="in">
                                      <p:cBhvr>
                                        <p:cTn dur="500"/>
                                        <p:tgtEl>
                                          <p:spTgt spid="153">
                                            <p:txEl>
                                              <p:pRg end="11" st="1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53">
                                            <p:txEl>
                                              <p:pRg end="12" st="12"/>
                                            </p:txEl>
                                          </p:spTgt>
                                        </p:tgtEl>
                                        <p:attrNameLst>
                                          <p:attrName>style.visibility</p:attrName>
                                        </p:attrNameLst>
                                      </p:cBhvr>
                                      <p:to>
                                        <p:strVal val="visible"/>
                                      </p:to>
                                    </p:set>
                                    <p:animEffect filter="fade" transition="in">
                                      <p:cBhvr>
                                        <p:cTn dur="500"/>
                                        <p:tgtEl>
                                          <p:spTgt spid="153">
                                            <p:txEl>
                                              <p:pRg end="12" st="1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3">
                                            <p:txEl>
                                              <p:pRg end="13" st="13"/>
                                            </p:txEl>
                                          </p:spTgt>
                                        </p:tgtEl>
                                        <p:attrNameLst>
                                          <p:attrName>style.visibility</p:attrName>
                                        </p:attrNameLst>
                                      </p:cBhvr>
                                      <p:to>
                                        <p:strVal val="visible"/>
                                      </p:to>
                                    </p:set>
                                    <p:animEffect filter="fade" transition="in">
                                      <p:cBhvr>
                                        <p:cTn dur="500"/>
                                        <p:tgtEl>
                                          <p:spTgt spid="153">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7da654168c_0_78"/>
          <p:cNvSpPr txBox="1"/>
          <p:nvPr>
            <p:ph type="title"/>
          </p:nvPr>
        </p:nvSpPr>
        <p:spPr>
          <a:xfrm>
            <a:off x="298800" y="285675"/>
            <a:ext cx="3649500" cy="301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Space Mono"/>
              <a:buNone/>
            </a:pPr>
            <a:r>
              <a:rPr lang="en"/>
              <a:t>INTRODUCTION</a:t>
            </a:r>
            <a:endParaRPr/>
          </a:p>
        </p:txBody>
      </p:sp>
      <p:sp>
        <p:nvSpPr>
          <p:cNvPr id="164" name="Google Shape;164;g17da654168c_0_78"/>
          <p:cNvSpPr txBox="1"/>
          <p:nvPr/>
        </p:nvSpPr>
        <p:spPr>
          <a:xfrm>
            <a:off x="170750" y="821675"/>
            <a:ext cx="8814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OSPF (Open Shortest Path First) Protocol is a famous TCP/IP Internal Gateway Protocol which is used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distribute information within a single system. It is based on link-state technology which is different from algorithms like RIPv4 which are used in Internet Routing protocols.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OSPF Protocol has many new features, including: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Variable Length Subnet Masks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Route summarization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Authentication of Routing Updates, etc.</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It uses IP multicast to send link-state updates. This ensures less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processing on routers that are not meant to listen to the packets. This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in only done in case of a change instead of doing it periodically This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helps in a better use of bandwidth</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The traditionally used RIP has various limits in a large network setting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which have paved the way for OSPF.</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7da654168c_1_1"/>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g17da654168c_1_1"/>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71" name="Google Shape;171;g17da654168c_1_1"/>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Requirements and Routing Table</a:t>
            </a:r>
            <a:endParaRPr/>
          </a:p>
        </p:txBody>
      </p:sp>
      <p:sp>
        <p:nvSpPr>
          <p:cNvPr id="172" name="Google Shape;172;g17da654168c_1_1"/>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02</a:t>
            </a:r>
            <a:endParaRPr/>
          </a:p>
        </p:txBody>
      </p:sp>
      <p:pic>
        <p:nvPicPr>
          <p:cNvPr descr="Imagen que contiene luz, puesta de sol, caminando, sol&#10;&#10;Descripción generada automáticamente" id="173" name="Google Shape;173;g17da654168c_1_1"/>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174" name="Google Shape;174;g17da654168c_1_1"/>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175" name="Google Shape;175;g17da654168c_1_1"/>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176" name="Google Shape;176;g17da654168c_1_1"/>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500"/>
                                        <p:tgtEl>
                                          <p:spTgt spid="17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500"/>
                                        <p:tgtEl>
                                          <p:spTgt spid="17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723900" y="541725"/>
            <a:ext cx="7696200" cy="66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260"/>
              <a:buFont typeface="Arial"/>
              <a:buNone/>
            </a:pPr>
            <a:r>
              <a:rPr b="1" lang="en" sz="2860">
                <a:latin typeface="Raleway"/>
                <a:ea typeface="Raleway"/>
                <a:cs typeface="Raleway"/>
                <a:sym typeface="Raleway"/>
              </a:rPr>
              <a:t>REQUIREMENTS AND ROUTING TABLE</a:t>
            </a:r>
            <a:endParaRPr b="1" sz="2860">
              <a:latin typeface="Raleway"/>
              <a:ea typeface="Raleway"/>
              <a:cs typeface="Raleway"/>
              <a:sym typeface="Raleway"/>
            </a:endParaRPr>
          </a:p>
          <a:p>
            <a:pPr indent="0" lvl="0" marL="0" rtl="0" algn="ctr">
              <a:lnSpc>
                <a:spcPct val="90000"/>
              </a:lnSpc>
              <a:spcBef>
                <a:spcPts val="0"/>
              </a:spcBef>
              <a:spcAft>
                <a:spcPts val="0"/>
              </a:spcAft>
              <a:buClr>
                <a:schemeClr val="lt1"/>
              </a:buClr>
              <a:buSzPts val="3150"/>
              <a:buFont typeface="Space Mono"/>
              <a:buNone/>
            </a:pPr>
            <a:r>
              <a:t/>
            </a:r>
            <a:endParaRPr sz="3150"/>
          </a:p>
        </p:txBody>
      </p:sp>
      <p:pic>
        <p:nvPicPr>
          <p:cNvPr descr="Una estrella de color negro&#10;&#10;Descripción generada automáticamente con confianza baja" id="182" name="Google Shape;182;p6"/>
          <p:cNvPicPr preferRelativeResize="0"/>
          <p:nvPr/>
        </p:nvPicPr>
        <p:blipFill rotWithShape="1">
          <a:blip r:embed="rId3">
            <a:alphaModFix/>
          </a:blip>
          <a:srcRect b="0" l="0" r="0" t="0"/>
          <a:stretch/>
        </p:blipFill>
        <p:spPr>
          <a:xfrm rot="-7840163">
            <a:off x="8067618" y="-548422"/>
            <a:ext cx="1413641" cy="2201745"/>
          </a:xfrm>
          <a:prstGeom prst="rect">
            <a:avLst/>
          </a:prstGeom>
          <a:noFill/>
          <a:ln>
            <a:noFill/>
          </a:ln>
        </p:spPr>
      </p:pic>
      <p:pic>
        <p:nvPicPr>
          <p:cNvPr id="183" name="Google Shape;183;p6"/>
          <p:cNvPicPr preferRelativeResize="0"/>
          <p:nvPr/>
        </p:nvPicPr>
        <p:blipFill rotWithShape="1">
          <a:blip r:embed="rId4">
            <a:alphaModFix/>
          </a:blip>
          <a:srcRect b="0" l="0" r="0" t="0"/>
          <a:stretch/>
        </p:blipFill>
        <p:spPr>
          <a:xfrm>
            <a:off x="720090" y="4548266"/>
            <a:ext cx="845820" cy="68328"/>
          </a:xfrm>
          <a:prstGeom prst="rect">
            <a:avLst/>
          </a:prstGeom>
          <a:noFill/>
          <a:ln>
            <a:noFill/>
          </a:ln>
        </p:spPr>
      </p:pic>
      <p:sp>
        <p:nvSpPr>
          <p:cNvPr id="184" name="Google Shape;184;p6"/>
          <p:cNvSpPr txBox="1"/>
          <p:nvPr/>
        </p:nvSpPr>
        <p:spPr>
          <a:xfrm>
            <a:off x="264300" y="1078650"/>
            <a:ext cx="8615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OSPF Protocol has many new features, including: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Variable Length Subnet Masks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Route summarization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Authentication of Routing Updates, etc.</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It uses IP multicast to send link-state updates. This ensures less processing on routers that are not  meant to listen to the packets. This in only done in case of a change instead of doing it periodically. This helps in a better use of bandwidth</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The traditionally used RIP has various limits in a large network setting which have paved the way for OSPF.</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nvSpPr>
        <p:spPr>
          <a:xfrm>
            <a:off x="278600" y="235750"/>
            <a:ext cx="8615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Raleway"/>
                <a:ea typeface="Raleway"/>
                <a:cs typeface="Raleway"/>
                <a:sym typeface="Raleway"/>
              </a:rPr>
              <a:t>ROUTING TABLE</a:t>
            </a:r>
            <a:endParaRPr sz="3500">
              <a:solidFill>
                <a:schemeClr val="lt1"/>
              </a:solidFill>
              <a:latin typeface="Raleway"/>
              <a:ea typeface="Raleway"/>
              <a:cs typeface="Raleway"/>
              <a:sym typeface="Raleway"/>
            </a:endParaRPr>
          </a:p>
        </p:txBody>
      </p:sp>
      <p:sp>
        <p:nvSpPr>
          <p:cNvPr id="190" name="Google Shape;190;p10"/>
          <p:cNvSpPr txBox="1"/>
          <p:nvPr/>
        </p:nvSpPr>
        <p:spPr>
          <a:xfrm>
            <a:off x="160725" y="985850"/>
            <a:ext cx="88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191" name="Google Shape;191;p10"/>
          <p:cNvPicPr preferRelativeResize="0"/>
          <p:nvPr/>
        </p:nvPicPr>
        <p:blipFill>
          <a:blip r:embed="rId3">
            <a:alphaModFix/>
          </a:blip>
          <a:stretch>
            <a:fillRect/>
          </a:stretch>
        </p:blipFill>
        <p:spPr>
          <a:xfrm>
            <a:off x="342900" y="959050"/>
            <a:ext cx="8615400" cy="383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7da654168c_1_23"/>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g17da654168c_1_23"/>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98" name="Google Shape;198;g17da654168c_1_23"/>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DESIGN ANALYSIS</a:t>
            </a:r>
            <a:endParaRPr/>
          </a:p>
        </p:txBody>
      </p:sp>
      <p:sp>
        <p:nvSpPr>
          <p:cNvPr id="199" name="Google Shape;199;g17da654168c_1_23"/>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03</a:t>
            </a:r>
            <a:endParaRPr/>
          </a:p>
        </p:txBody>
      </p:sp>
      <p:pic>
        <p:nvPicPr>
          <p:cNvPr descr="Imagen que contiene luz, puesta de sol, caminando, sol&#10;&#10;Descripción generada automáticamente" id="200" name="Google Shape;200;g17da654168c_1_23"/>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201" name="Google Shape;201;g17da654168c_1_23"/>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202" name="Google Shape;202;g17da654168c_1_23"/>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03" name="Google Shape;203;g17da654168c_1_23"/>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500"/>
                                        <p:tgtEl>
                                          <p:spTgt spid="19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nimated IT Services Project Proposal by Slidesgo">
  <a:themeElements>
    <a:clrScheme name="Personalizado 18">
      <a:dk1>
        <a:srgbClr val="262625"/>
      </a:dk1>
      <a:lt1>
        <a:srgbClr val="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2021-10-12T08:06:43Z</dcterms:created>
</cp:coreProperties>
</file>